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73" r:id="rId5"/>
    <p:sldMasterId id="2147483666" r:id="rId6"/>
  </p:sldMasterIdLst>
  <p:notesMasterIdLst>
    <p:notesMasterId r:id="rId68"/>
  </p:notesMasterIdLst>
  <p:sldIdLst>
    <p:sldId id="258" r:id="rId7"/>
    <p:sldId id="399" r:id="rId8"/>
    <p:sldId id="485" r:id="rId9"/>
    <p:sldId id="484" r:id="rId10"/>
    <p:sldId id="499" r:id="rId11"/>
    <p:sldId id="493" r:id="rId12"/>
    <p:sldId id="260" r:id="rId13"/>
    <p:sldId id="494" r:id="rId14"/>
    <p:sldId id="491" r:id="rId15"/>
    <p:sldId id="358" r:id="rId16"/>
    <p:sldId id="372" r:id="rId17"/>
    <p:sldId id="373" r:id="rId18"/>
    <p:sldId id="460" r:id="rId19"/>
    <p:sldId id="264" r:id="rId20"/>
    <p:sldId id="495" r:id="rId21"/>
    <p:sldId id="394" r:id="rId22"/>
    <p:sldId id="267" r:id="rId23"/>
    <p:sldId id="492" r:id="rId24"/>
    <p:sldId id="269" r:id="rId25"/>
    <p:sldId id="270" r:id="rId26"/>
    <p:sldId id="374" r:id="rId27"/>
    <p:sldId id="261" r:id="rId28"/>
    <p:sldId id="375" r:id="rId29"/>
    <p:sldId id="461" r:id="rId30"/>
    <p:sldId id="390" r:id="rId31"/>
    <p:sldId id="391" r:id="rId32"/>
    <p:sldId id="490" r:id="rId33"/>
    <p:sldId id="392" r:id="rId34"/>
    <p:sldId id="393" r:id="rId35"/>
    <p:sldId id="327" r:id="rId36"/>
    <p:sldId id="431" r:id="rId37"/>
    <p:sldId id="465" r:id="rId38"/>
    <p:sldId id="395" r:id="rId39"/>
    <p:sldId id="396" r:id="rId40"/>
    <p:sldId id="397" r:id="rId41"/>
    <p:sldId id="458" r:id="rId42"/>
    <p:sldId id="459" r:id="rId43"/>
    <p:sldId id="401" r:id="rId44"/>
    <p:sldId id="480" r:id="rId45"/>
    <p:sldId id="403" r:id="rId46"/>
    <p:sldId id="466" r:id="rId47"/>
    <p:sldId id="405" r:id="rId48"/>
    <p:sldId id="406" r:id="rId49"/>
    <p:sldId id="398" r:id="rId50"/>
    <p:sldId id="411" r:id="rId51"/>
    <p:sldId id="462" r:id="rId52"/>
    <p:sldId id="329" r:id="rId53"/>
    <p:sldId id="463" r:id="rId54"/>
    <p:sldId id="332" r:id="rId55"/>
    <p:sldId id="506" r:id="rId56"/>
    <p:sldId id="496" r:id="rId57"/>
    <p:sldId id="464" r:id="rId58"/>
    <p:sldId id="334" r:id="rId59"/>
    <p:sldId id="335" r:id="rId60"/>
    <p:sldId id="434" r:id="rId61"/>
    <p:sldId id="503" r:id="rId62"/>
    <p:sldId id="504" r:id="rId63"/>
    <p:sldId id="505" r:id="rId64"/>
    <p:sldId id="481" r:id="rId65"/>
    <p:sldId id="488" r:id="rId66"/>
    <p:sldId id="380" r:id="rId6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1pPr>
    <a:lvl2pPr marL="0" marR="0" indent="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2pPr>
    <a:lvl3pPr marL="0" marR="0" indent="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3pPr>
    <a:lvl4pPr marL="0" marR="0" indent="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4pPr>
    <a:lvl5pPr marL="0" marR="0" indent="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5pPr>
    <a:lvl6pPr marL="2540000" marR="0" indent="-25400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Pct val="100000"/>
      <a:buFontTx/>
      <a:buChar char="•"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6pPr>
    <a:lvl7pPr marL="2997200" marR="0" indent="-25400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Pct val="100000"/>
      <a:buFontTx/>
      <a:buChar char="•"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7pPr>
    <a:lvl8pPr marL="3454400" marR="0" indent="-25400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Pct val="100000"/>
      <a:buFontTx/>
      <a:buChar char="•"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8pPr>
    <a:lvl9pPr marL="3911600" marR="0" indent="-254000" algn="l" defTabSz="914400" rtl="0" fontAlgn="auto" latinLnBrk="0" hangingPunct="0">
      <a:lnSpc>
        <a:spcPct val="90000"/>
      </a:lnSpc>
      <a:spcBef>
        <a:spcPts val="800"/>
      </a:spcBef>
      <a:spcAft>
        <a:spcPts val="0"/>
      </a:spcAft>
      <a:buClrTx/>
      <a:buSzPct val="100000"/>
      <a:buFontTx/>
      <a:buChar char="•"/>
      <a:tabLst/>
      <a:defRPr kumimoji="0" sz="2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ccordAlternate Bold"/>
      </a:defRPr>
    </a:lvl9pPr>
  </p:defaultTextStyle>
  <p:extLst>
    <p:ext uri="{521415D9-36F7-43E2-AB2F-B90AF26B5E84}">
      <p14:sectionLst xmlns:p14="http://schemas.microsoft.com/office/powerpoint/2010/main">
        <p14:section name="Cover" id="{BE0C9DEE-A44C-C749-B9F3-D13C65B19205}">
          <p14:sldIdLst>
            <p14:sldId id="258"/>
            <p14:sldId id="399"/>
            <p14:sldId id="485"/>
            <p14:sldId id="484"/>
            <p14:sldId id="499"/>
          </p14:sldIdLst>
        </p14:section>
        <p14:section name="Overview" id="{33B19ADB-C410-184D-9C42-9580512FEEAA}">
          <p14:sldIdLst>
            <p14:sldId id="493"/>
            <p14:sldId id="260"/>
            <p14:sldId id="494"/>
            <p14:sldId id="491"/>
            <p14:sldId id="358"/>
            <p14:sldId id="372"/>
            <p14:sldId id="373"/>
            <p14:sldId id="460"/>
            <p14:sldId id="264"/>
            <p14:sldId id="495"/>
            <p14:sldId id="394"/>
            <p14:sldId id="267"/>
            <p14:sldId id="492"/>
            <p14:sldId id="269"/>
            <p14:sldId id="270"/>
            <p14:sldId id="374"/>
            <p14:sldId id="261"/>
            <p14:sldId id="375"/>
          </p14:sldIdLst>
        </p14:section>
        <p14:section name="Flow Control" id="{AA02E784-92F0-4DF2-9840-C032E3A8AB3C}">
          <p14:sldIdLst>
            <p14:sldId id="461"/>
            <p14:sldId id="390"/>
            <p14:sldId id="391"/>
            <p14:sldId id="490"/>
            <p14:sldId id="392"/>
            <p14:sldId id="393"/>
            <p14:sldId id="327"/>
            <p14:sldId id="431"/>
          </p14:sldIdLst>
        </p14:section>
        <p14:section name="Functions, Methods" id="{4CFF46D5-FA66-7F48-B9AE-2B96F36DAD83}">
          <p14:sldIdLst>
            <p14:sldId id="465"/>
            <p14:sldId id="395"/>
            <p14:sldId id="396"/>
            <p14:sldId id="397"/>
            <p14:sldId id="458"/>
            <p14:sldId id="459"/>
            <p14:sldId id="401"/>
            <p14:sldId id="480"/>
            <p14:sldId id="403"/>
            <p14:sldId id="466"/>
            <p14:sldId id="405"/>
            <p14:sldId id="406"/>
            <p14:sldId id="398"/>
            <p14:sldId id="411"/>
          </p14:sldIdLst>
        </p14:section>
        <p14:section name="Scopes, Packages, Modules" id="{BA45326C-D2FE-4696-8DC2-7AF2F4BC7A6C}">
          <p14:sldIdLst>
            <p14:sldId id="462"/>
            <p14:sldId id="329"/>
            <p14:sldId id="463"/>
            <p14:sldId id="332"/>
            <p14:sldId id="506"/>
            <p14:sldId id="496"/>
            <p14:sldId id="464"/>
            <p14:sldId id="334"/>
            <p14:sldId id="335"/>
            <p14:sldId id="434"/>
            <p14:sldId id="503"/>
            <p14:sldId id="504"/>
            <p14:sldId id="505"/>
          </p14:sldIdLst>
        </p14:section>
        <p14:section name="Final" id="{DF533492-5473-034B-BDA1-BBE5B0AF3883}">
          <p14:sldIdLst>
            <p14:sldId id="481"/>
            <p14:sldId id="488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  <a:srgbClr val="F5F9FC"/>
    <a:srgbClr val="EB1C24"/>
    <a:srgbClr val="EC1B23"/>
    <a:srgbClr val="FFFFFF"/>
    <a:srgbClr val="666666"/>
    <a:srgbClr val="000000"/>
    <a:srgbClr val="C1171C"/>
    <a:srgbClr val="C4A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62726"/>
  </p:normalViewPr>
  <p:slideViewPr>
    <p:cSldViewPr snapToGrid="0">
      <p:cViewPr varScale="1">
        <p:scale>
          <a:sx n="82" d="100"/>
          <a:sy n="82" d="100"/>
        </p:scale>
        <p:origin x="19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839230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069828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324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002852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84279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bg-BG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46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47606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071175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729081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9845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78470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557633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bg-BG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321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Пример с </a:t>
            </a:r>
            <a:r>
              <a:rPr lang="en-US"/>
              <a:t>employee struct </a:t>
            </a:r>
            <a:r>
              <a:rPr lang="bg-BG"/>
              <a:t>и </a:t>
            </a:r>
            <a:r>
              <a:rPr lang="en-US" err="1"/>
              <a:t>employeeInfo</a:t>
            </a:r>
            <a:r>
              <a:rPr lang="en-US"/>
              <a:t> map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280077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85131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5806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7230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12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65455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1667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3703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052775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370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" name="Google Shape;38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4960" indent="-314960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0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123853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82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9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957862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892814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050949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595375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821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506050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591847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Project initialization and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3813861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Project initialization and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3156463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378756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62293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14887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bg-BG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031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bg-BG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56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bg-BG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7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ack-elements1.jpg" descr="back-element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896144" y="1284404"/>
            <a:ext cx="7614424" cy="1997788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48940" y="2883580"/>
            <a:ext cx="5031977" cy="124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Content Placeholder 2"/>
          <p:cNvSpPr txBox="1"/>
          <p:nvPr/>
        </p:nvSpPr>
        <p:spPr>
          <a:xfrm>
            <a:off x="9768613" y="5748658"/>
            <a:ext cx="2420546" cy="111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2200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18" name="logo col.tif" descr="logo col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5346700"/>
            <a:ext cx="3124074" cy="88002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8"/>
          <p:cNvSpPr txBox="1"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8"/>
          <p:cNvSpPr txBox="1">
            <a:spLocks noGrp="1"/>
          </p:cNvSpPr>
          <p:nvPr>
            <p:ph type="body" idx="1"/>
          </p:nvPr>
        </p:nvSpPr>
        <p:spPr>
          <a:xfrm>
            <a:off x="838200" y="134599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862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52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08"/>
          <p:cNvSpPr txBox="1">
            <a:spLocks noGrp="1"/>
          </p:cNvSpPr>
          <p:nvPr>
            <p:ph type="sldNum" idx="1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copy 3">
  <p:cSld name="Title and Content copy 3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9" descr="back-elements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9"/>
          <p:cNvSpPr txBox="1">
            <a:spLocks noGrp="1"/>
          </p:cNvSpPr>
          <p:nvPr>
            <p:ph type="title"/>
          </p:nvPr>
        </p:nvSpPr>
        <p:spPr>
          <a:xfrm>
            <a:off x="5099031" y="288925"/>
            <a:ext cx="6254769" cy="89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9"/>
          <p:cNvSpPr txBox="1">
            <a:spLocks noGrp="1"/>
          </p:cNvSpPr>
          <p:nvPr>
            <p:ph type="body" idx="1"/>
          </p:nvPr>
        </p:nvSpPr>
        <p:spPr>
          <a:xfrm>
            <a:off x="5099031" y="1345995"/>
            <a:ext cx="625476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862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52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9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BRIGHT PEOPLE.</a:t>
            </a:r>
            <a:b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BRAVE WAYS.</a:t>
            </a:r>
            <a:endParaRPr/>
          </a:p>
        </p:txBody>
      </p:sp>
      <p:pic>
        <p:nvPicPr>
          <p:cNvPr id="34" name="Google Shape;34;p109" descr="logo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000" y="6183753"/>
            <a:ext cx="1446787" cy="40754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09"/>
          <p:cNvSpPr txBox="1"/>
          <p:nvPr/>
        </p:nvSpPr>
        <p:spPr>
          <a:xfrm>
            <a:off x="10496586" y="6139007"/>
            <a:ext cx="1701469" cy="71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BRIGHT PEOPLE.</a:t>
            </a:r>
            <a:br>
              <a:rPr lang="en-US" sz="16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BRAVE WAYS.</a:t>
            </a:r>
            <a:endParaRPr/>
          </a:p>
        </p:txBody>
      </p:sp>
      <p:sp>
        <p:nvSpPr>
          <p:cNvPr id="36" name="Google Shape;36;p109"/>
          <p:cNvSpPr txBox="1">
            <a:spLocks noGrp="1"/>
          </p:cNvSpPr>
          <p:nvPr>
            <p:ph type="sldNum" idx="1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+ pict">
  <p:cSld name="Title and Content + pi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0"/>
          <p:cNvSpPr txBox="1"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0"/>
          <p:cNvSpPr txBox="1">
            <a:spLocks noGrp="1"/>
          </p:cNvSpPr>
          <p:nvPr>
            <p:ph type="body" idx="1"/>
          </p:nvPr>
        </p:nvSpPr>
        <p:spPr>
          <a:xfrm>
            <a:off x="838200" y="1345995"/>
            <a:ext cx="4690654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862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52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0" name="Google Shape;40;p110" descr="back-elements2.jpg"/>
          <p:cNvPicPr preferRelativeResize="0"/>
          <p:nvPr/>
        </p:nvPicPr>
        <p:blipFill rotWithShape="1">
          <a:blip r:embed="rId2">
            <a:alphaModFix/>
          </a:blip>
          <a:srcRect t="31108" b="55869"/>
          <a:stretch/>
        </p:blipFill>
        <p:spPr>
          <a:xfrm>
            <a:off x="0" y="6000820"/>
            <a:ext cx="12192000" cy="89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10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BRIGHT PEOPLE.</a:t>
            </a:r>
            <a:b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BRAVE WAYS.</a:t>
            </a:r>
            <a:endParaRPr/>
          </a:p>
        </p:txBody>
      </p:sp>
      <p:pic>
        <p:nvPicPr>
          <p:cNvPr id="42" name="Google Shape;42;p110" descr="logo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000" y="6183753"/>
            <a:ext cx="1446787" cy="40754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0"/>
          <p:cNvSpPr>
            <a:spLocks noGrp="1"/>
          </p:cNvSpPr>
          <p:nvPr>
            <p:ph type="pic" idx="2"/>
          </p:nvPr>
        </p:nvSpPr>
        <p:spPr>
          <a:xfrm>
            <a:off x="5794940" y="1367159"/>
            <a:ext cx="5501728" cy="4344214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10"/>
          <p:cNvSpPr txBox="1">
            <a:spLocks noGrp="1"/>
          </p:cNvSpPr>
          <p:nvPr>
            <p:ph type="sldNum" idx="1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copy 2">
  <p:cSld name="Title and Content copy 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1" descr="back-elements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1"/>
          <p:cNvSpPr txBox="1"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1"/>
          <p:cNvSpPr txBox="1">
            <a:spLocks noGrp="1"/>
          </p:cNvSpPr>
          <p:nvPr>
            <p:ph type="body" idx="1"/>
          </p:nvPr>
        </p:nvSpPr>
        <p:spPr>
          <a:xfrm>
            <a:off x="838200" y="134599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597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640"/>
              <a:buChar char="•"/>
              <a:defRPr>
                <a:solidFill>
                  <a:srgbClr val="FFFFFF"/>
                </a:solidFill>
              </a:defRPr>
            </a:lvl1pPr>
            <a:lvl2pPr marL="914400" lvl="1" indent="-4762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900"/>
              <a:buChar char="•"/>
              <a:defRPr>
                <a:solidFill>
                  <a:srgbClr val="FFFFFF"/>
                </a:solidFill>
              </a:defRPr>
            </a:lvl2pPr>
            <a:lvl3pPr marL="1371600" lvl="2" indent="-4762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900"/>
              <a:buChar char="•"/>
              <a:defRPr>
                <a:solidFill>
                  <a:srgbClr val="FFFFFF"/>
                </a:solidFill>
              </a:defRPr>
            </a:lvl3pPr>
            <a:lvl4pPr marL="1828800" lvl="3" indent="-4762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900"/>
              <a:buChar char="•"/>
              <a:defRPr>
                <a:solidFill>
                  <a:srgbClr val="FFFFFF"/>
                </a:solidFill>
              </a:defRPr>
            </a:lvl4pPr>
            <a:lvl5pPr marL="2286000" lvl="4" indent="-4762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9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1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BRIGHT PEOPLE.</a:t>
            </a:r>
            <a:b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BRAVE WAYS.</a:t>
            </a:r>
            <a:endParaRPr/>
          </a:p>
        </p:txBody>
      </p:sp>
      <p:pic>
        <p:nvPicPr>
          <p:cNvPr id="50" name="Google Shape;50;p111" descr="logo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000" y="6183753"/>
            <a:ext cx="1446787" cy="40754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1"/>
          <p:cNvSpPr txBox="1">
            <a:spLocks noGrp="1"/>
          </p:cNvSpPr>
          <p:nvPr>
            <p:ph type="sldNum" idx="1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ner Title Slide">
  <p:cSld name="Inner 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2" descr="back-elements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2"/>
          <p:cNvSpPr txBox="1">
            <a:spLocks noGrp="1"/>
          </p:cNvSpPr>
          <p:nvPr>
            <p:ph type="title"/>
          </p:nvPr>
        </p:nvSpPr>
        <p:spPr>
          <a:xfrm>
            <a:off x="896144" y="1284404"/>
            <a:ext cx="7614424" cy="199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2"/>
          <p:cNvSpPr txBox="1">
            <a:spLocks noGrp="1"/>
          </p:cNvSpPr>
          <p:nvPr>
            <p:ph type="body" idx="1"/>
          </p:nvPr>
        </p:nvSpPr>
        <p:spPr>
          <a:xfrm>
            <a:off x="885440" y="2794680"/>
            <a:ext cx="6863784" cy="246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12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BRIGHT PEOPLE.</a:t>
            </a:r>
            <a:b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BRAVE WAYS.</a:t>
            </a:r>
            <a:endParaRPr/>
          </a:p>
        </p:txBody>
      </p:sp>
      <p:pic>
        <p:nvPicPr>
          <p:cNvPr id="57" name="Google Shape;57;p112" descr="logo col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000" y="6184900"/>
            <a:ext cx="1447800" cy="40783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2"/>
          <p:cNvSpPr txBox="1">
            <a:spLocks noGrp="1"/>
          </p:cNvSpPr>
          <p:nvPr>
            <p:ph type="sldNum" idx="1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3"/>
          <p:cNvSpPr txBox="1">
            <a:spLocks noGrp="1"/>
          </p:cNvSpPr>
          <p:nvPr>
            <p:ph type="sldNum" idx="1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Minimal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-elements3.jpg" descr="back-elements3.jpg">
            <a:extLst>
              <a:ext uri="{FF2B5EF4-FFF2-40B4-BE49-F238E27FC236}">
                <a16:creationId xmlns:a16="http://schemas.microsoft.com/office/drawing/2014/main" id="{EEE08E6A-D376-4318-AF95-CABD96938E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logo.tif" descr="logo.tif">
            <a:extLst>
              <a:ext uri="{FF2B5EF4-FFF2-40B4-BE49-F238E27FC236}">
                <a16:creationId xmlns:a16="http://schemas.microsoft.com/office/drawing/2014/main" id="{3E7945E6-295C-4286-B97F-9F97440320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2FC99793-2A86-4074-AF67-2420A390BC0F}"/>
              </a:ext>
            </a:extLst>
          </p:cNvPr>
          <p:cNvSpPr txBox="1">
            <a:spLocks noGrp="1"/>
          </p:cNvSpPr>
          <p:nvPr>
            <p:ph type="body" sz="half" idx="10"/>
          </p:nvPr>
        </p:nvSpPr>
        <p:spPr>
          <a:xfrm>
            <a:off x="4959600" y="2591679"/>
            <a:ext cx="5754203" cy="246592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117BEED-9EDC-4A38-9063-FD075BBCBA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0144" y="1284404"/>
            <a:ext cx="6716743" cy="19977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85511D-01B7-48B1-BC37-8EF8F3133C02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rgbClr val="CC0000"/>
                </a:solidFill>
              </a:rPr>
              <a:t>Exceeding expectations.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+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45995"/>
            <a:ext cx="4690654" cy="435133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back-elements2.jpg" descr="back-elements2.jpg"/>
          <p:cNvPicPr>
            <a:picLocks noChangeAspect="1"/>
          </p:cNvPicPr>
          <p:nvPr/>
        </p:nvPicPr>
        <p:blipFill>
          <a:blip r:embed="rId2"/>
          <a:srcRect t="31108" b="55870"/>
          <a:stretch>
            <a:fillRect/>
          </a:stretch>
        </p:blipFill>
        <p:spPr>
          <a:xfrm>
            <a:off x="0" y="6000820"/>
            <a:ext cx="12192000" cy="89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.tif" descr="logo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794940" y="1367159"/>
            <a:ext cx="5501728" cy="43442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2A48DD-C8C2-4B49-8E06-906CAA910E82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chemeClr val="tx1"/>
                </a:solidFill>
              </a:rPr>
              <a:t>Exceeding expectations.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Title and Content Minimal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-elements4.jpg" descr="back-elements4.jpg">
            <a:extLst>
              <a:ext uri="{FF2B5EF4-FFF2-40B4-BE49-F238E27FC236}">
                <a16:creationId xmlns:a16="http://schemas.microsoft.com/office/drawing/2014/main" id="{7990119D-4B61-4222-842F-42D627364D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logo.tif" descr="logo.tif">
            <a:extLst>
              <a:ext uri="{FF2B5EF4-FFF2-40B4-BE49-F238E27FC236}">
                <a16:creationId xmlns:a16="http://schemas.microsoft.com/office/drawing/2014/main" id="{F88A0884-8E77-4EF1-8F03-489266E1F6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B72610-9A14-4A32-90AB-046047A6B3E3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chemeClr val="tx1"/>
                </a:solidFill>
              </a:rPr>
              <a:t>Exceeding expectations.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44664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n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ack-elements1.jpg" descr="back-element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896144" y="1284404"/>
            <a:ext cx="7614424" cy="199778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85440" y="2794680"/>
            <a:ext cx="6863784" cy="2465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Content Placeholder 2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/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30" name="logo col.tif" descr="logo col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4900"/>
            <a:ext cx="1447800" cy="40783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back-elements2.jpg" descr="back-elements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marL="704850" indent="-247650"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marL="1211580" indent="-297180"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marL="1701800" indent="-330200"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2159000" indent="-330200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4" name="logo.tif" descr="logo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834A23-7C73-4FA6-B722-66AA12E41858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chemeClr val="tx1"/>
                </a:solidFill>
              </a:rPr>
              <a:t>Exceeding expectations.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itle and Content Minimal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0" name="logo col.tif" descr="logo col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6184900"/>
            <a:ext cx="1447800" cy="40783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2277C4-D8A1-4133-82E3-A621F8433DCC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rgbClr val="CC0000"/>
                </a:solidFill>
              </a:rPr>
              <a:t>Exceeding expectations.</a:t>
            </a:r>
            <a:endParaRPr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67161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 Minimal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50" name="logo col.tif" descr="logo col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6184900"/>
            <a:ext cx="1447800" cy="40783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D7230-C87F-4C68-A386-89756C26A7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344168"/>
            <a:ext cx="10515600" cy="43525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EFFF75-B70A-4727-BE9A-F782CABF1E0B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rgbClr val="CC0000"/>
                </a:solidFill>
              </a:rPr>
              <a:t>Exceeding expectations.</a:t>
            </a:r>
            <a:endParaRPr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0383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Minimal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Content Placeholder 2"/>
          <p:cNvSpPr txBox="1"/>
          <p:nvPr/>
        </p:nvSpPr>
        <p:spPr>
          <a:xfrm>
            <a:off x="10496586" y="6139007"/>
            <a:ext cx="1701469" cy="71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>
                <a:solidFill>
                  <a:srgbClr val="FF8000"/>
                </a:solidFill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rPr>
                <a:solidFill>
                  <a:srgbClr val="CC0000"/>
                </a:solidFill>
              </a:rPr>
              <a:t>BRAVE WAYS.</a:t>
            </a:r>
          </a:p>
        </p:txBody>
      </p:sp>
      <p:pic>
        <p:nvPicPr>
          <p:cNvPr id="50" name="logo col.tif" descr="logo col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6184900"/>
            <a:ext cx="1447800" cy="40783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back-elements2.jpg" descr="back-elements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marL="704850" indent="-247650"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marL="1211580" indent="-297180"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marL="1701800" indent="-330200"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2159000" indent="-330200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ontent Placeholder 2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74" name="logo.tif" descr="logo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back-elements3.jpg" descr="back-elements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5099031" y="288925"/>
            <a:ext cx="6254769" cy="89296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99031" y="1345995"/>
            <a:ext cx="6254769" cy="4351339"/>
          </a:xfrm>
          <a:prstGeom prst="rect">
            <a:avLst/>
          </a:prstGeom>
        </p:spPr>
        <p:txBody>
          <a:bodyPr/>
          <a:lstStyle>
            <a:lvl1pPr marL="212270" indent="-212270"/>
            <a:lvl2pPr marL="704850" indent="-247650"/>
            <a:lvl3pPr marL="1211580" indent="-297180"/>
            <a:lvl4pPr marL="1701800" indent="-330200"/>
            <a:lvl5pPr marL="2159000" indent="-3302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ontent Placeholder 2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/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86" name="logo.tif" descr="logo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Content Placeholder 2"/>
          <p:cNvSpPr txBox="1"/>
          <p:nvPr/>
        </p:nvSpPr>
        <p:spPr>
          <a:xfrm>
            <a:off x="10496586" y="6139007"/>
            <a:ext cx="1701469" cy="71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>
                <a:solidFill>
                  <a:srgbClr val="FF8000"/>
                </a:solidFill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rPr>
                <a:solidFill>
                  <a:srgbClr val="CC0000"/>
                </a:solidFill>
              </a:rPr>
              <a:t>BRAVE WAYS.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+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45995"/>
            <a:ext cx="4690654" cy="435133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back-elements2.jpg" descr="back-elements2.jpg"/>
          <p:cNvPicPr>
            <a:picLocks noChangeAspect="1"/>
          </p:cNvPicPr>
          <p:nvPr/>
        </p:nvPicPr>
        <p:blipFill>
          <a:blip r:embed="rId2"/>
          <a:srcRect t="31108" b="55870"/>
          <a:stretch>
            <a:fillRect/>
          </a:stretch>
        </p:blipFill>
        <p:spPr>
          <a:xfrm>
            <a:off x="0" y="6000820"/>
            <a:ext cx="12192000" cy="89292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Content Placeholder 2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99" name="logo.tif" descr="logo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794940" y="1367159"/>
            <a:ext cx="5501728" cy="43442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06" descr="back-elements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6"/>
          <p:cNvSpPr txBox="1">
            <a:spLocks noGrp="1"/>
          </p:cNvSpPr>
          <p:nvPr>
            <p:ph type="title"/>
          </p:nvPr>
        </p:nvSpPr>
        <p:spPr>
          <a:xfrm>
            <a:off x="896144" y="1284404"/>
            <a:ext cx="7614424" cy="199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0"/>
              <a:buFont typeface="Arial"/>
              <a:buNone/>
              <a:defRPr sz="8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6"/>
          <p:cNvSpPr txBox="1">
            <a:spLocks noGrp="1"/>
          </p:cNvSpPr>
          <p:nvPr>
            <p:ph type="body" idx="1"/>
          </p:nvPr>
        </p:nvSpPr>
        <p:spPr>
          <a:xfrm>
            <a:off x="948940" y="2883580"/>
            <a:ext cx="5031977" cy="124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06"/>
          <p:cNvSpPr txBox="1"/>
          <p:nvPr/>
        </p:nvSpPr>
        <p:spPr>
          <a:xfrm>
            <a:off x="9768613" y="5748658"/>
            <a:ext cx="2420546" cy="111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BRIGHT PEOPLE.</a:t>
            </a:r>
            <a:b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BRAVE WAYS.</a:t>
            </a:r>
            <a:endParaRPr/>
          </a:p>
        </p:txBody>
      </p:sp>
      <p:pic>
        <p:nvPicPr>
          <p:cNvPr id="17" name="Google Shape;17;p106" descr="logo col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5346700"/>
            <a:ext cx="3124074" cy="88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06"/>
          <p:cNvSpPr txBox="1">
            <a:spLocks noGrp="1"/>
          </p:cNvSpPr>
          <p:nvPr>
            <p:ph type="sldNum" idx="1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Minimal Branding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7"/>
          <p:cNvSpPr txBox="1"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7"/>
          <p:cNvSpPr txBox="1">
            <a:spLocks noGrp="1"/>
          </p:cNvSpPr>
          <p:nvPr>
            <p:ph type="body" idx="1"/>
          </p:nvPr>
        </p:nvSpPr>
        <p:spPr>
          <a:xfrm>
            <a:off x="838200" y="134599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862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52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7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07"/>
          <p:cNvSpPr txBox="1"/>
          <p:nvPr/>
        </p:nvSpPr>
        <p:spPr>
          <a:xfrm>
            <a:off x="10496586" y="6139007"/>
            <a:ext cx="1701469" cy="71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BRIGHT PEOPLE.</a:t>
            </a:r>
            <a:br>
              <a:rPr lang="en-US" sz="16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BRAVE WAYS.</a:t>
            </a:r>
            <a:endParaRPr/>
          </a:p>
        </p:txBody>
      </p:sp>
      <p:pic>
        <p:nvPicPr>
          <p:cNvPr id="23" name="Google Shape;23;p107" descr="logo col.t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9000" y="6184900"/>
            <a:ext cx="1447800" cy="40783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07"/>
          <p:cNvSpPr txBox="1">
            <a:spLocks noGrp="1"/>
          </p:cNvSpPr>
          <p:nvPr>
            <p:ph type="sldNum" idx="1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t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2.tif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345995"/>
            <a:ext cx="10515600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2pPr marL="746521" indent="-289321"/>
            <a:lvl3pPr marL="1234879" indent="-320479"/>
            <a:lvl4pPr marL="1714500" indent="-342900"/>
            <a:lvl5pPr marL="2184888" indent="-35608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back-elements2.jpg" descr="back-elements2.jpg"/>
          <p:cNvPicPr>
            <a:picLocks noChangeAspect="1"/>
          </p:cNvPicPr>
          <p:nvPr/>
        </p:nvPicPr>
        <p:blipFill>
          <a:blip r:embed="rId9"/>
          <a:srcRect t="31108" b="55870"/>
          <a:stretch>
            <a:fillRect/>
          </a:stretch>
        </p:blipFill>
        <p:spPr>
          <a:xfrm>
            <a:off x="0" y="6000820"/>
            <a:ext cx="12192000" cy="89292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2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defRPr sz="1600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t>BRIGHT PEOPLE.</a:t>
            </a:r>
            <a:br/>
            <a:r>
              <a:t>BRAVE WAYS.</a:t>
            </a:r>
          </a:p>
        </p:txBody>
      </p:sp>
      <p:pic>
        <p:nvPicPr>
          <p:cNvPr id="6" name="logo.tif" descr="logo.t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ransition>
    <p:fade/>
  </p:transition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9pPr>
    </p:titleStyle>
    <p:bodyStyle>
      <a:lvl1pPr marL="315001" marR="0" indent="-315001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4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1pPr>
      <a:lvl2pPr marL="704850" marR="0" indent="-24765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2pPr>
      <a:lvl3pPr marL="1211580" marR="0" indent="-29718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3pPr>
      <a:lvl4pPr marL="17018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4pPr>
      <a:lvl5pPr marL="21590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5pPr>
      <a:lvl6pPr marL="26162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6pPr>
      <a:lvl7pPr marL="30734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7pPr>
      <a:lvl8pPr marL="35306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8pPr>
      <a:lvl9pPr marL="39878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9pPr>
    </p:bodyStyle>
    <p:otherStyle>
      <a:lvl1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1pPr>
      <a:lvl2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2pPr>
      <a:lvl3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3pPr>
      <a:lvl4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4pPr>
      <a:lvl5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5pPr>
      <a:lvl6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6pPr>
      <a:lvl7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7pPr>
      <a:lvl8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8pPr>
      <a:lvl9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5"/>
          <p:cNvSpPr txBox="1"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500"/>
              <a:buFont typeface="Arial"/>
              <a:buNone/>
              <a:defRPr sz="45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500"/>
              <a:buFont typeface="Arial"/>
              <a:buNone/>
              <a:defRPr sz="45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500"/>
              <a:buFont typeface="Arial"/>
              <a:buNone/>
              <a:defRPr sz="45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500"/>
              <a:buFont typeface="Arial"/>
              <a:buNone/>
              <a:defRPr sz="45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500"/>
              <a:buFont typeface="Arial"/>
              <a:buNone/>
              <a:defRPr sz="45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500"/>
              <a:buFont typeface="Arial"/>
              <a:buNone/>
              <a:defRPr sz="45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500"/>
              <a:buFont typeface="Arial"/>
              <a:buNone/>
              <a:defRPr sz="45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500"/>
              <a:buFont typeface="Arial"/>
              <a:buNone/>
              <a:defRPr sz="45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500"/>
              <a:buFont typeface="Arial"/>
              <a:buNone/>
              <a:defRPr sz="45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5"/>
          <p:cNvSpPr txBox="1">
            <a:spLocks noGrp="1"/>
          </p:cNvSpPr>
          <p:nvPr>
            <p:ph type="body" idx="1"/>
          </p:nvPr>
        </p:nvSpPr>
        <p:spPr>
          <a:xfrm>
            <a:off x="838200" y="134599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5974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640"/>
              <a:buFont typeface="Arial"/>
              <a:buChar char="•"/>
              <a:defRPr sz="26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76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Arial"/>
              <a:buChar char="•"/>
              <a:defRPr sz="26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76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Arial"/>
              <a:buChar char="•"/>
              <a:defRPr sz="26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76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Arial"/>
              <a:buChar char="•"/>
              <a:defRPr sz="26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76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3900"/>
              <a:buFont typeface="Arial"/>
              <a:buChar char="•"/>
              <a:defRPr sz="26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3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3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3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3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p105" descr="back-elements2.jpg"/>
          <p:cNvPicPr preferRelativeResize="0"/>
          <p:nvPr/>
        </p:nvPicPr>
        <p:blipFill rotWithShape="1">
          <a:blip r:embed="rId10">
            <a:alphaModFix/>
          </a:blip>
          <a:srcRect t="31108" b="55869"/>
          <a:stretch/>
        </p:blipFill>
        <p:spPr>
          <a:xfrm>
            <a:off x="0" y="6000820"/>
            <a:ext cx="12192000" cy="89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05"/>
          <p:cNvSpPr txBox="1"/>
          <p:nvPr/>
        </p:nvSpPr>
        <p:spPr>
          <a:xfrm>
            <a:off x="10577714" y="6151707"/>
            <a:ext cx="1577977" cy="72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BRIGHT PEOPLE.</a:t>
            </a:r>
            <a:b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BRAVE WAYS.</a:t>
            </a:r>
            <a:endParaRPr/>
          </a:p>
        </p:txBody>
      </p:sp>
      <p:pic>
        <p:nvPicPr>
          <p:cNvPr id="10" name="Google Shape;10;p105" descr="logo.tif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89000" y="6183753"/>
            <a:ext cx="1446787" cy="4075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05"/>
          <p:cNvSpPr txBox="1">
            <a:spLocks noGrp="1"/>
          </p:cNvSpPr>
          <p:nvPr>
            <p:ph type="sldNum" idx="1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61" r:id="rId3"/>
    <p:sldLayoutId id="2147483662" r:id="rId4"/>
    <p:sldLayoutId id="2147483653" r:id="rId5"/>
    <p:sldLayoutId id="2147483663" r:id="rId6"/>
    <p:sldLayoutId id="2147483664" r:id="rId7"/>
    <p:sldLayoutId id="2147483665" r:id="rId8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345995"/>
            <a:ext cx="10515600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2pPr marL="746521" indent="-289321"/>
            <a:lvl3pPr marL="1234879" indent="-320479"/>
            <a:lvl4pPr marL="1714500" indent="-342900"/>
            <a:lvl5pPr marL="2184888" indent="-35608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back-elements2.jpg" descr="back-elements2.jpg"/>
          <p:cNvPicPr>
            <a:picLocks noChangeAspect="1"/>
          </p:cNvPicPr>
          <p:nvPr/>
        </p:nvPicPr>
        <p:blipFill>
          <a:blip r:embed="rId9"/>
          <a:srcRect t="31108" b="55870"/>
          <a:stretch>
            <a:fillRect/>
          </a:stretch>
        </p:blipFill>
        <p:spPr>
          <a:xfrm>
            <a:off x="0" y="6000820"/>
            <a:ext cx="12192000" cy="89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ogo.tif" descr="logo.t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6183753"/>
            <a:ext cx="1446787" cy="40754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53800" y="6340793"/>
            <a:ext cx="323087" cy="396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1F3A86-00A7-41B2-91B7-98101C821B61}"/>
              </a:ext>
            </a:extLst>
          </p:cNvPr>
          <p:cNvSpPr txBox="1"/>
          <p:nvPr userDrawn="1"/>
        </p:nvSpPr>
        <p:spPr>
          <a:xfrm>
            <a:off x="9194165" y="6340792"/>
            <a:ext cx="2218562" cy="25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 anchorCtr="0">
            <a:normAutofit fontScale="92500" lnSpcReduction="10000"/>
          </a:bodyPr>
          <a:lstStyle/>
          <a:p>
            <a:pPr algn="r">
              <a:spcBef>
                <a:spcPts val="0"/>
              </a:spcBef>
              <a:defRPr sz="1300" cap="all"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pPr>
            <a:r>
              <a:rPr lang="en-US">
                <a:solidFill>
                  <a:schemeClr val="tx1"/>
                </a:solidFill>
              </a:rPr>
              <a:t>Exceeding expectations.</a:t>
            </a:r>
            <a:endParaRPr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59" r:id="rId4"/>
    <p:sldLayoutId id="2147483672" r:id="rId5"/>
    <p:sldLayoutId id="2147483658" r:id="rId6"/>
    <p:sldLayoutId id="2147483660" r:id="rId7"/>
  </p:sldLayoutIdLst>
  <p:transition>
    <p:fade/>
  </p:transition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66666"/>
          </a:solidFill>
          <a:uFillTx/>
          <a:latin typeface="AccordAlternate Regular"/>
          <a:ea typeface="AccordAlternate Regular"/>
          <a:cs typeface="AccordAlternate Regular"/>
          <a:sym typeface="AccordAlternate Regular"/>
        </a:defRPr>
      </a:lvl9pPr>
    </p:titleStyle>
    <p:bodyStyle>
      <a:lvl1pPr marL="315001" marR="0" indent="-315001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4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1pPr>
      <a:lvl2pPr marL="704850" marR="0" indent="-24765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2pPr>
      <a:lvl3pPr marL="1211580" marR="0" indent="-29718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3pPr>
      <a:lvl4pPr marL="17018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4pPr>
      <a:lvl5pPr marL="21590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5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5pPr>
      <a:lvl6pPr marL="26162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6pPr>
      <a:lvl7pPr marL="30734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7pPr>
      <a:lvl8pPr marL="35306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8pPr>
      <a:lvl9pPr marL="3987800" marR="0" indent="-330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rgbClr val="CC0000"/>
        </a:buClr>
        <a:buSzPct val="100000"/>
        <a:buFont typeface="Arial"/>
        <a:buChar char="•"/>
        <a:tabLst/>
        <a:defRPr sz="2600" b="0" i="0" u="none" strike="noStrike" cap="none" spc="0" baseline="0">
          <a:ln>
            <a:noFill/>
          </a:ln>
          <a:solidFill>
            <a:srgbClr val="535353"/>
          </a:solidFill>
          <a:uFillTx/>
          <a:latin typeface="AccordAlternate ExtraLight"/>
          <a:ea typeface="AccordAlternate ExtraLight"/>
          <a:cs typeface="AccordAlternate ExtraLight"/>
          <a:sym typeface="AccordAlternate ExtraLight"/>
        </a:defRPr>
      </a:lvl9pPr>
    </p:bodyStyle>
    <p:otherStyle>
      <a:lvl1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1pPr>
      <a:lvl2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2pPr>
      <a:lvl3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3pPr>
      <a:lvl4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4pPr>
      <a:lvl5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5pPr>
      <a:lvl6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6pPr>
      <a:lvl7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7pPr>
      <a:lvl8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8pPr>
      <a:lvl9pPr marL="0" marR="0" indent="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ccord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39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0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16.wdp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1D81A-91E6-4935-B9A6-3679B2E6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Golang</a:t>
            </a:r>
          </a:p>
        </p:txBody>
      </p:sp>
      <p:pic>
        <p:nvPicPr>
          <p:cNvPr id="2" name="Графика 5">
            <a:extLst>
              <a:ext uri="{FF2B5EF4-FFF2-40B4-BE49-F238E27FC236}">
                <a16:creationId xmlns:a16="http://schemas.microsoft.com/office/drawing/2014/main" id="{D21F08DD-EFF1-343D-55DD-ECD0E9046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02456">
            <a:off x="4439956" y="5974796"/>
            <a:ext cx="1241063" cy="1195856"/>
          </a:xfrm>
          <a:prstGeom prst="rect">
            <a:avLst/>
          </a:prstGeom>
        </p:spPr>
      </p:pic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D638A0A6-BFE4-6EBA-680C-526A5993B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02456">
            <a:off x="5150848" y="5219672"/>
            <a:ext cx="1241063" cy="1195856"/>
          </a:xfrm>
          <a:prstGeom prst="rect">
            <a:avLst/>
          </a:prstGeom>
        </p:spPr>
      </p:pic>
      <p:pic>
        <p:nvPicPr>
          <p:cNvPr id="6" name="Графика 5">
            <a:extLst>
              <a:ext uri="{FF2B5EF4-FFF2-40B4-BE49-F238E27FC236}">
                <a16:creationId xmlns:a16="http://schemas.microsoft.com/office/drawing/2014/main" id="{24609E06-B6E9-3F74-BBF4-60362021F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02456">
            <a:off x="4833637" y="5597235"/>
            <a:ext cx="1241063" cy="1195856"/>
          </a:xfrm>
          <a:prstGeom prst="rect">
            <a:avLst/>
          </a:prstGeom>
        </p:spPr>
      </p:pic>
      <p:pic>
        <p:nvPicPr>
          <p:cNvPr id="7" name="Графика 5">
            <a:extLst>
              <a:ext uri="{FF2B5EF4-FFF2-40B4-BE49-F238E27FC236}">
                <a16:creationId xmlns:a16="http://schemas.microsoft.com/office/drawing/2014/main" id="{58674177-FEDD-9904-631A-F5D02E98A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02456">
            <a:off x="5441596" y="4939710"/>
            <a:ext cx="1241063" cy="11958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D1538E9-7B45-9461-957F-8E6C8E96FAAC}"/>
              </a:ext>
            </a:extLst>
          </p:cNvPr>
          <p:cNvGrpSpPr/>
          <p:nvPr/>
        </p:nvGrpSpPr>
        <p:grpSpPr>
          <a:xfrm>
            <a:off x="5454168" y="3876536"/>
            <a:ext cx="2281132" cy="442670"/>
            <a:chOff x="5708625" y="4097871"/>
            <a:chExt cx="2281132" cy="442670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CFC5D9D2-4E43-23BE-BCCF-0EA580BEC758}"/>
                </a:ext>
              </a:extLst>
            </p:cNvPr>
            <p:cNvSpPr/>
            <p:nvPr/>
          </p:nvSpPr>
          <p:spPr>
            <a:xfrm>
              <a:off x="5708625" y="4097871"/>
              <a:ext cx="2281132" cy="442670"/>
            </a:xfrm>
            <a:prstGeom prst="wedgeRoundRectCallout">
              <a:avLst>
                <a:gd name="adj1" fmla="val -34648"/>
                <a:gd name="adj2" fmla="val 177680"/>
                <a:gd name="adj3" fmla="val 16667"/>
              </a:avLst>
            </a:prstGeom>
            <a:solidFill>
              <a:srgbClr val="FFFFFF"/>
            </a:solidFill>
            <a:ln w="25400" cap="flat">
              <a:solidFill>
                <a:srgbClr val="66666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>
                  <a:solidFill>
                    <a:srgbClr val="666666"/>
                  </a:solidFill>
                </a:rPr>
                <a:t>Ready, set, </a:t>
              </a:r>
              <a:r>
                <a:rPr lang="en-GB" b="1">
                  <a:solidFill>
                    <a:srgbClr val="666666"/>
                  </a:solidFill>
                </a:rPr>
                <a:t>              </a:t>
              </a:r>
              <a:r>
                <a:rPr lang="en-GB">
                  <a:solidFill>
                    <a:srgbClr val="666666"/>
                  </a:solidFill>
                </a:rPr>
                <a:t>!</a:t>
              </a:r>
              <a:endParaRPr kumimoji="0" lang="en-BG" sz="1600" b="0" i="0" u="none" strike="noStrike" cap="all" spc="0" normalizeH="0" baseline="0">
                <a:ln>
                  <a:noFill/>
                </a:ln>
                <a:solidFill>
                  <a:srgbClr val="666666"/>
                </a:solidFill>
                <a:effectLst/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endParaRPr>
            </a:p>
          </p:txBody>
        </p:sp>
        <p:pic>
          <p:nvPicPr>
            <p:cNvPr id="5" name="Picture 2" descr="Go (programming language) - Wikipedia">
              <a:extLst>
                <a:ext uri="{FF2B5EF4-FFF2-40B4-BE49-F238E27FC236}">
                  <a16:creationId xmlns:a16="http://schemas.microsoft.com/office/drawing/2014/main" id="{17E5F8FD-4019-1AC2-4898-E85DA6EDC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773" y="4178134"/>
              <a:ext cx="750822" cy="282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26633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Variables</a:t>
            </a:r>
          </a:p>
        </p:txBody>
      </p:sp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E6DE599A-65E2-1F3C-3672-8965DFE8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3882" flipH="1">
            <a:off x="6855735" y="6260072"/>
            <a:ext cx="1241063" cy="119585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778273B-F251-D0CD-F627-060AF3598338}"/>
              </a:ext>
            </a:extLst>
          </p:cNvPr>
          <p:cNvSpPr/>
          <p:nvPr/>
        </p:nvSpPr>
        <p:spPr>
          <a:xfrm>
            <a:off x="8261200" y="5700947"/>
            <a:ext cx="1940076" cy="442670"/>
          </a:xfrm>
          <a:prstGeom prst="wedgeRoundRectCallout">
            <a:avLst>
              <a:gd name="adj1" fmla="val -47710"/>
              <a:gd name="adj2" fmla="val 102263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Let’s get started! 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63134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9D1FAE6-3D85-180E-6396-30826EC080F8}"/>
              </a:ext>
            </a:extLst>
          </p:cNvPr>
          <p:cNvSpPr txBox="1">
            <a:spLocks/>
          </p:cNvSpPr>
          <p:nvPr/>
        </p:nvSpPr>
        <p:spPr>
          <a:xfrm>
            <a:off x="6096000" y="1181894"/>
            <a:ext cx="5214611" cy="2642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/>
              <a:t>Declarations:</a:t>
            </a:r>
          </a:p>
          <a:p>
            <a:pPr lvl="1" hangingPunct="1">
              <a:lnSpc>
                <a:spcPct val="100000"/>
              </a:lnSpc>
            </a:pPr>
            <a:r>
              <a:rPr lang="en-GB" b="1">
                <a:solidFill>
                  <a:srgbClr val="EC1B23"/>
                </a:solidFill>
              </a:rPr>
              <a:t>v</a:t>
            </a:r>
            <a:r>
              <a:rPr lang="en-BG" b="1">
                <a:solidFill>
                  <a:srgbClr val="EC1B23"/>
                </a:solidFill>
              </a:rPr>
              <a:t>ar </a:t>
            </a:r>
            <a:r>
              <a:rPr lang="en-BG"/>
              <a:t>keyword</a:t>
            </a:r>
          </a:p>
          <a:p>
            <a:pPr lvl="1" hangingPunct="1">
              <a:lnSpc>
                <a:spcPct val="100000"/>
              </a:lnSpc>
            </a:pPr>
            <a:r>
              <a:rPr lang="en-BG" b="1">
                <a:solidFill>
                  <a:srgbClr val="EC1B23"/>
                </a:solidFill>
              </a:rPr>
              <a:t>:=</a:t>
            </a:r>
            <a:r>
              <a:rPr lang="en-BG"/>
              <a:t> short assignment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9D3D5A-5EE1-9D62-CA19-559DCDFDB6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50083" flipH="1">
            <a:off x="984236" y="1357398"/>
            <a:ext cx="3434377" cy="3728558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DF54544-F0EB-300D-E2F0-06E7FB41592E}"/>
              </a:ext>
            </a:extLst>
          </p:cNvPr>
          <p:cNvSpPr txBox="1">
            <a:spLocks/>
          </p:cNvSpPr>
          <p:nvPr/>
        </p:nvSpPr>
        <p:spPr>
          <a:xfrm>
            <a:off x="6139188" y="3067717"/>
            <a:ext cx="5214611" cy="2746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var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x int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x = 42</a:t>
            </a:r>
          </a:p>
          <a:p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var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y = 43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z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:=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44</a:t>
            </a: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47B8B8B7-5BB6-E535-F90B-8CE9BDEA7790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10515600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/>
              <a:t>Variables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613594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6BD4B5F-ECBD-5E4C-D2BC-347FFE94E2E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382055"/>
            <a:ext cx="5214610" cy="13581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Declared with the </a:t>
            </a:r>
            <a:r>
              <a:rPr lang="en-US" b="1">
                <a:solidFill>
                  <a:srgbClr val="EC1B23"/>
                </a:solidFill>
              </a:rPr>
              <a:t>const</a:t>
            </a:r>
            <a:r>
              <a:rPr lang="en-US"/>
              <a:t> keyword</a:t>
            </a:r>
          </a:p>
          <a:p>
            <a:pPr>
              <a:lnSpc>
                <a:spcPct val="100000"/>
              </a:lnSpc>
            </a:pPr>
            <a:r>
              <a:rPr lang="en-US"/>
              <a:t>Cannot be declared with </a:t>
            </a:r>
            <a:r>
              <a:rPr lang="en-US" b="1">
                <a:solidFill>
                  <a:srgbClr val="EC1B23"/>
                </a:solidFill>
              </a:rPr>
              <a:t>:=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E05064C-FA1E-9D8E-FA47-9DA331D0B38E}"/>
              </a:ext>
            </a:extLst>
          </p:cNvPr>
          <p:cNvSpPr txBox="1">
            <a:spLocks/>
          </p:cNvSpPr>
          <p:nvPr/>
        </p:nvSpPr>
        <p:spPr>
          <a:xfrm>
            <a:off x="881389" y="2955224"/>
            <a:ext cx="5214611" cy="18208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const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Pi float32 = 3.14</a:t>
            </a:r>
          </a:p>
          <a:p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const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Pi = 3.14</a:t>
            </a:r>
          </a:p>
          <a:p>
            <a:endParaRPr lang="en-US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 strike="sngStrike">
                <a:solidFill>
                  <a:schemeClr val="tx2"/>
                </a:solidFill>
                <a:latin typeface="Consolas" panose="020B0609020204030204" pitchFamily="49" charset="0"/>
              </a:rPr>
              <a:t>const L := 0.5 </a:t>
            </a:r>
            <a:endParaRPr lang="en-GB" sz="2600" b="1" strike="sngStrike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B621E213-8C6E-76BF-039C-0434645CE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75" b="94782" l="2439" r="96463">
                        <a14:foregroundMark x1="24634" y1="41505" x2="12927" y2="37379"/>
                        <a14:foregroundMark x1="12927" y1="37379" x2="12805" y2="26456"/>
                        <a14:foregroundMark x1="12805" y1="26456" x2="24878" y2="19539"/>
                        <a14:foregroundMark x1="24878" y1="19539" x2="37561" y2="22573"/>
                        <a14:foregroundMark x1="37561" y1="22573" x2="47805" y2="28519"/>
                        <a14:foregroundMark x1="47805" y1="28519" x2="50122" y2="39927"/>
                        <a14:foregroundMark x1="50122" y1="39927" x2="45732" y2="50971"/>
                        <a14:foregroundMark x1="45732" y1="50971" x2="32927" y2="70388"/>
                        <a14:foregroundMark x1="32927" y1="70388" x2="32439" y2="80461"/>
                        <a14:foregroundMark x1="32439" y1="80461" x2="49024" y2="81553"/>
                        <a14:foregroundMark x1="49024" y1="81553" x2="57927" y2="78277"/>
                        <a14:foregroundMark x1="57927" y1="78277" x2="62195" y2="68083"/>
                        <a14:foregroundMark x1="62195" y1="68083" x2="60000" y2="31189"/>
                        <a14:foregroundMark x1="32927" y1="14320" x2="46098" y2="9951"/>
                        <a14:foregroundMark x1="46098" y1="9951" x2="56220" y2="13471"/>
                        <a14:foregroundMark x1="56220" y1="13471" x2="62317" y2="20752"/>
                        <a14:foregroundMark x1="62317" y1="20752" x2="58171" y2="32403"/>
                        <a14:foregroundMark x1="58171" y1="32403" x2="50732" y2="39927"/>
                        <a14:foregroundMark x1="50732" y1="39927" x2="49390" y2="52791"/>
                        <a14:foregroundMark x1="49390" y1="52791" x2="56098" y2="61044"/>
                        <a14:foregroundMark x1="56098" y1="61044" x2="64634" y2="65777"/>
                        <a14:foregroundMark x1="64634" y1="65777" x2="65610" y2="75121"/>
                        <a14:foregroundMark x1="65610" y1="75121" x2="52805" y2="94053"/>
                        <a14:foregroundMark x1="52805" y1="94053" x2="40854" y2="96238"/>
                        <a14:foregroundMark x1="40854" y1="96238" x2="31707" y2="94782"/>
                        <a14:foregroundMark x1="31707" y1="94782" x2="23171" y2="89442"/>
                        <a14:foregroundMark x1="23171" y1="89442" x2="19756" y2="78034"/>
                        <a14:foregroundMark x1="19756" y1="78034" x2="16951" y2="54612"/>
                        <a14:foregroundMark x1="16951" y1="54612" x2="27805" y2="47694"/>
                        <a14:foregroundMark x1="27805" y1="47694" x2="42805" y2="54854"/>
                        <a14:foregroundMark x1="42805" y1="54854" x2="45366" y2="63592"/>
                        <a14:foregroundMark x1="45366" y1="63592" x2="44634" y2="77184"/>
                        <a14:foregroundMark x1="44634" y1="77184" x2="66341" y2="59223"/>
                        <a14:foregroundMark x1="66341" y1="59223" x2="72439" y2="71845"/>
                        <a14:foregroundMark x1="72439" y1="71845" x2="84634" y2="81311"/>
                        <a14:foregroundMark x1="84634" y1="81311" x2="78171" y2="69539"/>
                        <a14:foregroundMark x1="78171" y1="69539" x2="79878" y2="50000"/>
                        <a14:foregroundMark x1="79878" y1="50000" x2="70854" y2="39563"/>
                        <a14:foregroundMark x1="70854" y1="39563" x2="74512" y2="29854"/>
                        <a14:foregroundMark x1="74512" y1="29854" x2="61951" y2="30825"/>
                        <a14:foregroundMark x1="61951" y1="30825" x2="59756" y2="30218"/>
                        <a14:foregroundMark x1="26463" y1="37379" x2="34512" y2="45024"/>
                        <a14:foregroundMark x1="34512" y1="45024" x2="30610" y2="53519"/>
                        <a14:foregroundMark x1="30610" y1="53519" x2="23293" y2="46359"/>
                        <a14:foregroundMark x1="23293" y1="46359" x2="18902" y2="37500"/>
                        <a14:foregroundMark x1="18902" y1="37500" x2="27805" y2="41141"/>
                        <a14:foregroundMark x1="27805" y1="41141" x2="16341" y2="37985"/>
                        <a14:foregroundMark x1="16341" y1="37985" x2="15366" y2="38471"/>
                        <a14:foregroundMark x1="33415" y1="38956" x2="33171" y2="28519"/>
                        <a14:foregroundMark x1="33171" y1="28519" x2="35000" y2="44903"/>
                        <a14:foregroundMark x1="35000" y1="44903" x2="42439" y2="50971"/>
                        <a14:foregroundMark x1="42439" y1="50971" x2="51463" y2="47573"/>
                        <a14:foregroundMark x1="51463" y1="47573" x2="56098" y2="57039"/>
                        <a14:foregroundMark x1="56098" y1="57039" x2="54878" y2="45267"/>
                        <a14:foregroundMark x1="54878" y1="45267" x2="44878" y2="37743"/>
                        <a14:foregroundMark x1="44878" y1="37743" x2="40000" y2="49757"/>
                        <a14:foregroundMark x1="40000" y1="49757" x2="50976" y2="45146"/>
                        <a14:foregroundMark x1="50976" y1="45146" x2="48049" y2="53883"/>
                        <a14:foregroundMark x1="48049" y1="53883" x2="57683" y2="52549"/>
                        <a14:foregroundMark x1="57683" y1="52549" x2="49512" y2="57767"/>
                        <a14:foregroundMark x1="49512" y1="57767" x2="51463" y2="47573"/>
                        <a14:foregroundMark x1="51463" y1="47573" x2="55732" y2="39199"/>
                        <a14:foregroundMark x1="55732" y1="39199" x2="62927" y2="45146"/>
                        <a14:foregroundMark x1="62927" y1="45146" x2="70854" y2="40291"/>
                        <a14:foregroundMark x1="70854" y1="40291" x2="80488" y2="48180"/>
                        <a14:foregroundMark x1="80488" y1="48180" x2="82439" y2="37743"/>
                        <a14:foregroundMark x1="82439" y1="37743" x2="75732" y2="31189"/>
                        <a14:foregroundMark x1="17317" y1="48665" x2="9268" y2="40170"/>
                        <a14:foregroundMark x1="9268" y1="40170" x2="6829" y2="31068"/>
                        <a14:foregroundMark x1="6829" y1="31068" x2="11585" y2="20388"/>
                        <a14:foregroundMark x1="11585" y1="20388" x2="20854" y2="16869"/>
                        <a14:foregroundMark x1="20854" y1="16869" x2="30610" y2="17112"/>
                        <a14:foregroundMark x1="30610" y1="17112" x2="32317" y2="19175"/>
                        <a14:foregroundMark x1="12439" y1="34345" x2="21463" y2="28641"/>
                        <a14:foregroundMark x1="15854" y1="30461" x2="16829" y2="40049"/>
                        <a14:foregroundMark x1="16829" y1="40049" x2="17317" y2="41262"/>
                        <a14:foregroundMark x1="22805" y1="56675" x2="45000" y2="55340"/>
                        <a14:foregroundMark x1="44268" y1="33859" x2="48415" y2="9102"/>
                        <a14:foregroundMark x1="48415" y1="9102" x2="61829" y2="16990"/>
                        <a14:foregroundMark x1="61829" y1="16990" x2="76220" y2="33859"/>
                        <a14:foregroundMark x1="77317" y1="22816" x2="86829" y2="27549"/>
                        <a14:foregroundMark x1="86829" y1="27549" x2="92805" y2="36286"/>
                        <a14:foregroundMark x1="92805" y1="36286" x2="88659" y2="45267"/>
                        <a14:foregroundMark x1="88659" y1="45267" x2="87927" y2="55340"/>
                        <a14:foregroundMark x1="87927" y1="55340" x2="88659" y2="55340"/>
                        <a14:foregroundMark x1="79146" y1="55340" x2="67683" y2="53155"/>
                        <a14:foregroundMark x1="67683" y1="53155" x2="62317" y2="49757"/>
                        <a14:foregroundMark x1="81463" y1="32767" x2="79634" y2="30461"/>
                        <a14:foregroundMark x1="80366" y1="29733" x2="83902" y2="38592"/>
                        <a14:foregroundMark x1="83902" y1="38592" x2="83780" y2="38471"/>
                        <a14:foregroundMark x1="40854" y1="41505" x2="40854" y2="41505"/>
                        <a14:foregroundMark x1="41098" y1="41748" x2="39878" y2="49515"/>
                        <a14:foregroundMark x1="40610" y1="28155" x2="40610" y2="38228"/>
                        <a14:foregroundMark x1="40610" y1="38228" x2="38780" y2="43811"/>
                        <a14:foregroundMark x1="40366" y1="43325" x2="41463" y2="31796"/>
                        <a14:foregroundMark x1="41463" y1="31796" x2="36341" y2="22816"/>
                        <a14:foregroundMark x1="36341" y1="22816" x2="27805" y2="19175"/>
                        <a14:foregroundMark x1="27805" y1="19175" x2="18171" y2="20024"/>
                        <a14:foregroundMark x1="18171" y1="20024" x2="9634" y2="25121"/>
                        <a14:foregroundMark x1="9634" y1="25121" x2="6098" y2="34587"/>
                        <a14:foregroundMark x1="6098" y1="34587" x2="7317" y2="43932"/>
                        <a14:foregroundMark x1="7317" y1="43932" x2="14756" y2="52791"/>
                        <a14:foregroundMark x1="24390" y1="55097" x2="31585" y2="54126"/>
                        <a14:foregroundMark x1="29756" y1="53398" x2="20976" y2="53398"/>
                        <a14:foregroundMark x1="23293" y1="58010" x2="13049" y2="58252"/>
                        <a14:foregroundMark x1="13049" y1="58252" x2="12195" y2="54369"/>
                        <a14:foregroundMark x1="5976" y1="26092" x2="6220" y2="46966"/>
                        <a14:foregroundMark x1="6220" y1="46966" x2="8293" y2="48665"/>
                        <a14:foregroundMark x1="7805" y1="48422" x2="7805" y2="48422"/>
                        <a14:foregroundMark x1="7805" y1="52549" x2="6585" y2="48180"/>
                        <a14:foregroundMark x1="13537" y1="14806" x2="20976" y2="14320"/>
                        <a14:foregroundMark x1="25122" y1="15777" x2="17073" y2="15777"/>
                        <a14:foregroundMark x1="24634" y1="13228" x2="37439" y2="14684"/>
                        <a14:foregroundMark x1="37439" y1="14684" x2="44390" y2="22209"/>
                        <a14:foregroundMark x1="44390" y1="22209" x2="47073" y2="31553"/>
                        <a14:foregroundMark x1="47073" y1="31553" x2="53293" y2="35316"/>
                        <a14:foregroundMark x1="54512" y1="33010" x2="54512" y2="23301"/>
                        <a14:foregroundMark x1="54512" y1="23301" x2="62317" y2="19903"/>
                        <a14:foregroundMark x1="62317" y1="48180" x2="71585" y2="51820"/>
                        <a14:foregroundMark x1="71585" y1="51820" x2="71585" y2="51820"/>
                        <a14:foregroundMark x1="73659" y1="56917" x2="63049" y2="55947"/>
                        <a14:foregroundMark x1="63049" y1="55947" x2="60732" y2="53641"/>
                        <a14:foregroundMark x1="90244" y1="50243" x2="93293" y2="41626"/>
                        <a14:foregroundMark x1="93293" y1="41626" x2="93171" y2="32282"/>
                        <a14:foregroundMark x1="93171" y1="32282" x2="90244" y2="23180"/>
                        <a14:foregroundMark x1="90244" y1="23180" x2="85000" y2="15534"/>
                        <a14:foregroundMark x1="85000" y1="15534" x2="86098" y2="12743"/>
                        <a14:foregroundMark x1="91707" y1="25607" x2="94756" y2="44660"/>
                        <a14:foregroundMark x1="94756" y1="44660" x2="92805" y2="47209"/>
                        <a14:foregroundMark x1="92317" y1="50485" x2="96707" y2="34830"/>
                        <a14:foregroundMark x1="41951" y1="6796" x2="49390" y2="7039"/>
                        <a14:foregroundMark x1="2439" y1="40291" x2="2927" y2="33252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26"/>
          <a:stretch/>
        </p:blipFill>
        <p:spPr>
          <a:xfrm rot="10800000">
            <a:off x="7808238" y="-98266"/>
            <a:ext cx="3883156" cy="370599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F9A57607-338F-F644-F6DE-4CFBB7C0CEF1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10515600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/>
              <a:t>Constants</a:t>
            </a:r>
            <a:endParaRPr lang="en-BG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8AA74276-7D07-D82F-D2AD-7B17104EF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652" y="4776080"/>
            <a:ext cx="1869023" cy="570948"/>
          </a:xfrm>
          <a:prstGeom prst="wedgeRoundRectCallout">
            <a:avLst>
              <a:gd name="adj1" fmla="val -100775"/>
              <a:gd name="adj2" fmla="val -90763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syntax error</a:t>
            </a:r>
          </a:p>
        </p:txBody>
      </p:sp>
    </p:spTree>
    <p:extLst>
      <p:ext uri="{BB962C8B-B14F-4D97-AF65-F5344CB8AC3E}">
        <p14:creationId xmlns:p14="http://schemas.microsoft.com/office/powerpoint/2010/main" val="2199138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Data types</a:t>
            </a:r>
          </a:p>
        </p:txBody>
      </p:sp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E6DE599A-65E2-1F3C-3672-8965DFE8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3882" flipH="1">
            <a:off x="6601987" y="6004040"/>
            <a:ext cx="1241063" cy="119585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F5A8249-8A26-288C-98D8-163AD8503F5A}"/>
              </a:ext>
            </a:extLst>
          </p:cNvPr>
          <p:cNvSpPr/>
          <p:nvPr/>
        </p:nvSpPr>
        <p:spPr>
          <a:xfrm>
            <a:off x="8007452" y="5500360"/>
            <a:ext cx="3492290" cy="442670"/>
          </a:xfrm>
          <a:prstGeom prst="wedgeRoundRectCallout">
            <a:avLst>
              <a:gd name="adj1" fmla="val -47710"/>
              <a:gd name="adj2" fmla="val 102263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Man, I </a:t>
            </a:r>
            <a:r>
              <a:rPr lang="en-GB" err="1">
                <a:solidFill>
                  <a:srgbClr val="666666"/>
                </a:solidFill>
              </a:rPr>
              <a:t>wanna</a:t>
            </a:r>
            <a:r>
              <a:rPr lang="en-GB">
                <a:solidFill>
                  <a:srgbClr val="666666"/>
                </a:solidFill>
              </a:rPr>
              <a:t> know everything!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454989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0CC15A-1B03-3651-DDA6-5662617881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48" b="89867" l="5349" r="92442">
                        <a14:foregroundMark x1="16977" y1="73183" x2="19651" y2="31320"/>
                        <a14:foregroundMark x1="19651" y1="31320" x2="30465" y2="26305"/>
                        <a14:foregroundMark x1="30465" y1="26305" x2="51047" y2="31832"/>
                        <a14:foregroundMark x1="51047" y1="31832" x2="56047" y2="38485"/>
                        <a14:foregroundMark x1="56047" y1="38485" x2="67791" y2="72262"/>
                        <a14:foregroundMark x1="72209" y1="36233" x2="63721" y2="29683"/>
                        <a14:foregroundMark x1="63721" y1="29683" x2="71047" y2="24872"/>
                        <a14:foregroundMark x1="71047" y1="24872" x2="80000" y2="29376"/>
                        <a14:foregroundMark x1="80000" y1="29376" x2="81977" y2="38485"/>
                        <a14:foregroundMark x1="81977" y1="38485" x2="76163" y2="46059"/>
                        <a14:foregroundMark x1="76163" y1="46059" x2="65814" y2="42579"/>
                        <a14:foregroundMark x1="65814" y1="42579" x2="65581" y2="37462"/>
                        <a14:foregroundMark x1="71628" y1="43910" x2="82209" y2="45650"/>
                        <a14:foregroundMark x1="82209" y1="45650" x2="85581" y2="38485"/>
                        <a14:foregroundMark x1="85581" y1="38485" x2="83140" y2="30911"/>
                        <a14:foregroundMark x1="83140" y1="30911" x2="78721" y2="28454"/>
                        <a14:foregroundMark x1="80698" y1="25793" x2="90116" y2="32139"/>
                        <a14:foregroundMark x1="90116" y1="32139" x2="91163" y2="40020"/>
                        <a14:foregroundMark x1="91163" y1="40020" x2="83605" y2="45036"/>
                        <a14:foregroundMark x1="83605" y1="45036" x2="72791" y2="48516"/>
                        <a14:foregroundMark x1="72791" y1="48516" x2="69419" y2="48004"/>
                        <a14:foregroundMark x1="85349" y1="48311" x2="75116" y2="51689"/>
                        <a14:foregroundMark x1="75116" y1="51689" x2="66860" y2="46469"/>
                        <a14:foregroundMark x1="66860" y1="46469" x2="63140" y2="37462"/>
                        <a14:foregroundMark x1="64535" y1="26510" x2="58837" y2="34186"/>
                        <a14:foregroundMark x1="58837" y1="34186" x2="59302" y2="42375"/>
                        <a14:foregroundMark x1="59302" y1="42375" x2="65930" y2="47288"/>
                        <a14:foregroundMark x1="44767" y1="49949" x2="53953" y2="47697"/>
                        <a14:foregroundMark x1="53953" y1="47697" x2="51047" y2="51689"/>
                        <a14:foregroundMark x1="50000" y1="55271" x2="41163" y2="54862"/>
                        <a14:foregroundMark x1="41163" y1="54862" x2="40930" y2="47083"/>
                        <a14:foregroundMark x1="40930" y1="47083" x2="49302" y2="44217"/>
                        <a14:foregroundMark x1="49302" y1="44217" x2="49419" y2="44217"/>
                        <a14:foregroundMark x1="44767" y1="48823" x2="47791" y2="53122"/>
                        <a14:foregroundMark x1="52093" y1="54145" x2="51860" y2="56499"/>
                        <a14:foregroundMark x1="31279" y1="46366" x2="19884" y2="44319"/>
                        <a14:foregroundMark x1="19884" y1="44319" x2="13721" y2="35619"/>
                        <a14:foregroundMark x1="13721" y1="35619" x2="16744" y2="26305"/>
                        <a14:foregroundMark x1="16744" y1="26305" x2="26047" y2="26612"/>
                        <a14:foregroundMark x1="26047" y1="26612" x2="34767" y2="32344"/>
                        <a14:foregroundMark x1="34767" y1="32344" x2="35698" y2="41351"/>
                        <a14:foregroundMark x1="35698" y1="41351" x2="34302" y2="42477"/>
                        <a14:foregroundMark x1="17791" y1="48311" x2="10116" y2="40737"/>
                        <a14:foregroundMark x1="10116" y1="40737" x2="9767" y2="32344"/>
                        <a14:foregroundMark x1="9767" y1="32344" x2="12093" y2="27943"/>
                        <a14:foregroundMark x1="23605" y1="49232" x2="30930" y2="42784"/>
                        <a14:foregroundMark x1="30930" y1="42784" x2="32442" y2="37462"/>
                        <a14:foregroundMark x1="24419" y1="50461" x2="34070" y2="44933"/>
                        <a14:foregroundMark x1="34070" y1="44933" x2="38488" y2="36233"/>
                        <a14:foregroundMark x1="38488" y1="36233" x2="38140" y2="33982"/>
                        <a14:foregroundMark x1="42209" y1="11975" x2="58953" y2="10338"/>
                        <a14:foregroundMark x1="58953" y1="7165" x2="57326" y2="7369"/>
                        <a14:foregroundMark x1="39767" y1="6653" x2="41163" y2="6960"/>
                        <a14:foregroundMark x1="54070" y1="48823" x2="55698" y2="48516"/>
                        <a14:foregroundMark x1="5465" y1="32856" x2="5814" y2="40839"/>
                        <a14:foregroundMark x1="60116" y1="7165" x2="60116" y2="7165"/>
                        <a14:foregroundMark x1="59535" y1="6960" x2="59535" y2="6960"/>
                        <a14:foregroundMark x1="93023" y1="40328" x2="92442" y2="32139"/>
                        <a14:foregroundMark x1="92442" y1="32139" x2="89535" y2="27226"/>
                        <a14:foregroundMark x1="15116" y1="50256" x2="6047" y2="44831"/>
                        <a14:foregroundMark x1="6047" y1="44831" x2="7907" y2="41044"/>
                        <a14:foregroundMark x1="56512" y1="6448" x2="60930" y2="6448"/>
                        <a14:foregroundMark x1="59884" y1="10338" x2="50116" y2="11975"/>
                        <a14:foregroundMark x1="50116" y1="11975" x2="41047" y2="10850"/>
                        <a14:foregroundMark x1="41047" y1="10850" x2="40116" y2="10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6" r="1" b="8626"/>
          <a:stretch/>
        </p:blipFill>
        <p:spPr>
          <a:xfrm rot="16200000">
            <a:off x="10624000" y="38393"/>
            <a:ext cx="1545046" cy="16170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242CB6-A846-4E35-B7B0-A17B4508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primitives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AC892-D798-46E5-A6BA-FAE25614AB8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b="1">
                <a:solidFill>
                  <a:srgbClr val="EC1B23"/>
                </a:solidFill>
              </a:rPr>
              <a:t>Boolean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 b="1">
                <a:solidFill>
                  <a:srgbClr val="EC1B23"/>
                </a:solidFill>
              </a:rPr>
              <a:t>String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0660516-6A79-6D97-94DA-97D4A011EFDA}"/>
              </a:ext>
            </a:extLst>
          </p:cNvPr>
          <p:cNvSpPr txBox="1">
            <a:spLocks/>
          </p:cNvSpPr>
          <p:nvPr/>
        </p:nvSpPr>
        <p:spPr>
          <a:xfrm>
            <a:off x="6663146" y="1345995"/>
            <a:ext cx="4690654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hangingPunct="1"/>
            <a:r>
              <a:rPr lang="en-US" b="1">
                <a:solidFill>
                  <a:srgbClr val="EC1B23"/>
                </a:solidFill>
              </a:rPr>
              <a:t>Number</a:t>
            </a:r>
          </a:p>
          <a:p>
            <a:pPr marL="0" indent="0" hangingPunct="1">
              <a:buFont typeface="Arial"/>
              <a:buNone/>
            </a:pPr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98E0885-ED22-15E0-9109-7AA44915C4F5}"/>
              </a:ext>
            </a:extLst>
          </p:cNvPr>
          <p:cNvSpPr txBox="1">
            <a:spLocks/>
          </p:cNvSpPr>
          <p:nvPr/>
        </p:nvSpPr>
        <p:spPr>
          <a:xfrm>
            <a:off x="838198" y="1892850"/>
            <a:ext cx="5214611" cy="4327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b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ool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true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83D8B58-5105-FAE0-63E0-4F230D83B35D}"/>
              </a:ext>
            </a:extLst>
          </p:cNvPr>
          <p:cNvSpPr txBox="1">
            <a:spLocks/>
          </p:cNvSpPr>
          <p:nvPr/>
        </p:nvSpPr>
        <p:spPr>
          <a:xfrm>
            <a:off x="6663146" y="1892850"/>
            <a:ext cx="5214611" cy="3208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int 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:= 3</a:t>
            </a:r>
          </a:p>
          <a:p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float := 3.14</a:t>
            </a:r>
          </a:p>
          <a:p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complex := 3 + 4i</a:t>
            </a:r>
          </a:p>
          <a:p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uint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byte(1)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03B9E72-DCF1-E918-D387-6F47A132748C}"/>
              </a:ext>
            </a:extLst>
          </p:cNvPr>
          <p:cNvSpPr txBox="1">
            <a:spLocks/>
          </p:cNvSpPr>
          <p:nvPr/>
        </p:nvSpPr>
        <p:spPr>
          <a:xfrm>
            <a:off x="838199" y="3305272"/>
            <a:ext cx="5214611" cy="18208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str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"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Hello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"</a:t>
            </a:r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mstr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`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Multiline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string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`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A6FC46AA-8BE2-F017-6B60-1CF4C2A2A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827" y="2121256"/>
            <a:ext cx="2645044" cy="570948"/>
          </a:xfrm>
          <a:prstGeom prst="wedgeRoundRectCallout">
            <a:avLst>
              <a:gd name="adj1" fmla="val -52756"/>
              <a:gd name="adj2" fmla="val 101966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Defaults to </a:t>
            </a:r>
            <a:r>
              <a:rPr lang="en-US" sz="2400" b="1"/>
              <a:t>float64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56FEE35-C744-BDEB-5320-6D62A3BD7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9986" y="5226531"/>
            <a:ext cx="2645044" cy="570948"/>
          </a:xfrm>
          <a:prstGeom prst="wedgeRoundRectCallout">
            <a:avLst>
              <a:gd name="adj1" fmla="val -49826"/>
              <a:gd name="adj2" fmla="val -93477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Type here is </a:t>
            </a:r>
            <a:r>
              <a:rPr lang="en-US" sz="2400" b="1"/>
              <a:t>uint8</a:t>
            </a:r>
          </a:p>
        </p:txBody>
      </p:sp>
    </p:spTree>
    <p:extLst>
      <p:ext uri="{BB962C8B-B14F-4D97-AF65-F5344CB8AC3E}">
        <p14:creationId xmlns:p14="http://schemas.microsoft.com/office/powerpoint/2010/main" val="1906008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uiExpand="1" build="allAtOnce" animBg="1"/>
      <p:bldP spid="10" grpId="0" animBg="1"/>
      <p:bldP spid="3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298610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42CB6-A846-4E35-B7B0-A17B4508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Type Inference &amp; TYPE CASTING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8E96E18-3F08-4B8E-85CB-CB292E1B4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3717">
            <a:off x="7812308" y="635921"/>
            <a:ext cx="4469935" cy="2888929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01FF609-AEC4-903D-4DEB-3181B15432FB}"/>
              </a:ext>
            </a:extLst>
          </p:cNvPr>
          <p:cNvSpPr txBox="1">
            <a:spLocks/>
          </p:cNvSpPr>
          <p:nvPr/>
        </p:nvSpPr>
        <p:spPr>
          <a:xfrm>
            <a:off x="881389" y="3852025"/>
            <a:ext cx="5214611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</a:rPr>
              <a:t>i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:= 1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f := 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float64(</a:t>
            </a:r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</a:rPr>
              <a:t>i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u := </a:t>
            </a:r>
            <a:r>
              <a:rPr lang="en-US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uint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(</a:t>
            </a:r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</a:rPr>
              <a:t>i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)</a:t>
            </a:r>
            <a:endParaRPr lang="en-GB" sz="2600" b="1">
              <a:solidFill>
                <a:srgbClr val="EC1B2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50A8C26-73DB-391C-5A0B-8F0D3E6993B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328313"/>
            <a:ext cx="6439931" cy="2263188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10000"/>
              </a:lnSpc>
            </a:pPr>
            <a:r>
              <a:rPr lang="en-GB" b="1">
                <a:solidFill>
                  <a:srgbClr val="EC1B23"/>
                </a:solidFill>
              </a:rPr>
              <a:t>Type inference </a:t>
            </a:r>
            <a:r>
              <a:rPr lang="en-GB">
                <a:solidFill>
                  <a:srgbClr val="666666"/>
                </a:solidFill>
              </a:rPr>
              <a:t>– when the type is not specified, it’s inferred from the value</a:t>
            </a:r>
            <a:endParaRPr lang="en-US"/>
          </a:p>
          <a:p>
            <a:pPr marL="314960" indent="-314960">
              <a:lnSpc>
                <a:spcPct val="110000"/>
              </a:lnSpc>
            </a:pPr>
            <a:r>
              <a:rPr lang="en-US" b="1">
                <a:solidFill>
                  <a:srgbClr val="EC1B23"/>
                </a:solidFill>
              </a:rPr>
              <a:t>Type casting </a:t>
            </a:r>
            <a:r>
              <a:rPr lang="en-GB">
                <a:solidFill>
                  <a:srgbClr val="666666"/>
                </a:solidFill>
              </a:rPr>
              <a:t>–</a:t>
            </a:r>
            <a:r>
              <a:rPr lang="en-US"/>
              <a:t> </a:t>
            </a:r>
            <a:r>
              <a:rPr lang="en-GB"/>
              <a:t>assigning the value of one data type to another</a:t>
            </a:r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id="{BF625B25-7F83-290B-A302-422CB168A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5405" y="3737920"/>
            <a:ext cx="3519038" cy="673442"/>
          </a:xfrm>
          <a:prstGeom prst="wedgeRoundRectCallout">
            <a:avLst>
              <a:gd name="adj1" fmla="val -130583"/>
              <a:gd name="adj2" fmla="val -4009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err="1"/>
              <a:t>i</a:t>
            </a:r>
            <a:r>
              <a:rPr lang="en-US" sz="2400"/>
              <a:t> is an </a:t>
            </a:r>
            <a:r>
              <a:rPr lang="en-US" sz="2400" b="1"/>
              <a:t>int</a:t>
            </a:r>
            <a:r>
              <a:rPr lang="en-GB" sz="2400">
                <a:solidFill>
                  <a:srgbClr val="666666"/>
                </a:solidFill>
              </a:rPr>
              <a:t> </a:t>
            </a:r>
            <a:r>
              <a:rPr lang="en-GB" sz="2400">
                <a:solidFill>
                  <a:schemeClr val="tx1"/>
                </a:solidFill>
              </a:rPr>
              <a:t>– type inference</a:t>
            </a:r>
            <a:r>
              <a:rPr lang="en-US" sz="2400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6176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42CB6-A846-4E35-B7B0-A17B4508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Arrays &amp; Slices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AC892-D798-46E5-A6BA-FAE25614AB8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345995"/>
            <a:ext cx="6182532" cy="43513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Array</a:t>
            </a:r>
            <a:r>
              <a:rPr lang="en-US"/>
              <a:t> – collection with fixed size</a:t>
            </a:r>
          </a:p>
          <a:p>
            <a:pPr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Slice </a:t>
            </a:r>
            <a:r>
              <a:rPr lang="en-US"/>
              <a:t>– dynamically-sized collection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1182EC4-6A90-60E4-9471-23988CA1D36B}"/>
              </a:ext>
            </a:extLst>
          </p:cNvPr>
          <p:cNvSpPr txBox="1">
            <a:spLocks/>
          </p:cNvSpPr>
          <p:nvPr/>
        </p:nvSpPr>
        <p:spPr>
          <a:xfrm>
            <a:off x="7020732" y="1345995"/>
            <a:ext cx="4431224" cy="41343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var </a:t>
            </a:r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</a:rPr>
              <a:t>arr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[2]int</a:t>
            </a:r>
          </a:p>
          <a:p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</a:rPr>
              <a:t>arr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[0] = 1</a:t>
            </a:r>
          </a:p>
          <a:p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</a:rPr>
              <a:t>arr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[1] = 2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arr2 := [2]int{1, 2}</a:t>
            </a:r>
          </a:p>
          <a:p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s :=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[]int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{1, 2}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s = append(s, 3)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s2 :=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make(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[]int, 2, 5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s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3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s[1:3]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BEE5F-5C5C-FC38-6F94-633460B4D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24" y="2407900"/>
            <a:ext cx="3595606" cy="260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21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5257589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5E2F0B-67F5-49A0-BA6A-1B76D496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01107D9-B533-9ADF-6ACF-38EF6DBD0AFE}"/>
              </a:ext>
            </a:extLst>
          </p:cNvPr>
          <p:cNvSpPr txBox="1">
            <a:spLocks/>
          </p:cNvSpPr>
          <p:nvPr/>
        </p:nvSpPr>
        <p:spPr>
          <a:xfrm>
            <a:off x="838199" y="2537085"/>
            <a:ext cx="7501179" cy="35054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type human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struct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name string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age int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func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 (h 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h</a:t>
            </a:r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uman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) 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speak(words string)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fmt.Println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(words)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0F83F0-A930-D70F-FE28-CE2A0A5444D4}"/>
              </a:ext>
            </a:extLst>
          </p:cNvPr>
          <p:cNvSpPr txBox="1">
            <a:spLocks/>
          </p:cNvSpPr>
          <p:nvPr/>
        </p:nvSpPr>
        <p:spPr>
          <a:xfrm>
            <a:off x="838199" y="1345995"/>
            <a:ext cx="8280401" cy="134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hangingPunct="1">
              <a:lnSpc>
                <a:spcPct val="110000"/>
              </a:lnSpc>
            </a:pPr>
            <a:r>
              <a:rPr lang="en-US" b="1">
                <a:solidFill>
                  <a:srgbClr val="EC1B23"/>
                </a:solidFill>
              </a:rPr>
              <a:t>Collection of fields</a:t>
            </a:r>
          </a:p>
          <a:p>
            <a:pPr hangingPunct="1">
              <a:lnSpc>
                <a:spcPct val="110000"/>
              </a:lnSpc>
            </a:pPr>
            <a:r>
              <a:rPr lang="en-US"/>
              <a:t>Methods are defined separately</a:t>
            </a:r>
            <a:br>
              <a:rPr lang="en-US"/>
            </a:br>
            <a:endParaRPr lang="en-US"/>
          </a:p>
          <a:p>
            <a:pPr hangingPunct="1">
              <a:lnSpc>
                <a:spcPct val="110000"/>
              </a:lnSpc>
            </a:pPr>
            <a:endParaRPr lang="en-US"/>
          </a:p>
        </p:txBody>
      </p:sp>
      <p:pic>
        <p:nvPicPr>
          <p:cNvPr id="12" name="Picture 11" descr="A cartoon of a pig&#10;&#10;Description automatically generated with low confidence">
            <a:extLst>
              <a:ext uri="{FF2B5EF4-FFF2-40B4-BE49-F238E27FC236}">
                <a16:creationId xmlns:a16="http://schemas.microsoft.com/office/drawing/2014/main" id="{D5876A3C-0922-D9FF-1782-5ABE8D028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94" b="92707" l="4535" r="94535">
                        <a14:foregroundMark x1="27442" y1="56444" x2="20465" y2="48751"/>
                        <a14:foregroundMark x1="20465" y1="48751" x2="20465" y2="37163"/>
                        <a14:foregroundMark x1="20465" y1="37163" x2="31279" y2="39061"/>
                        <a14:foregroundMark x1="31279" y1="39061" x2="31163" y2="48951"/>
                        <a14:foregroundMark x1="31163" y1="48951" x2="34419" y2="51548"/>
                        <a14:foregroundMark x1="70581" y1="54046" x2="62326" y2="45055"/>
                        <a14:foregroundMark x1="62326" y1="45055" x2="74070" y2="43257"/>
                        <a14:foregroundMark x1="74070" y1="43257" x2="80116" y2="49550"/>
                        <a14:foregroundMark x1="80116" y1="49550" x2="71163" y2="58242"/>
                        <a14:foregroundMark x1="71163" y1="58242" x2="71395" y2="56444"/>
                        <a14:foregroundMark x1="45349" y1="57443" x2="54302" y2="60440"/>
                        <a14:foregroundMark x1="54302" y1="60440" x2="49186" y2="66134"/>
                        <a14:foregroundMark x1="28605" y1="81219" x2="41047" y2="81419"/>
                        <a14:foregroundMark x1="41047" y1="81419" x2="63721" y2="80619"/>
                        <a14:foregroundMark x1="63721" y1="80619" x2="52791" y2="74426"/>
                        <a14:foregroundMark x1="52791" y1="74426" x2="34070" y2="72727"/>
                        <a14:foregroundMark x1="23372" y1="72028" x2="25116" y2="80919"/>
                        <a14:foregroundMark x1="25116" y1="80919" x2="29651" y2="87912"/>
                        <a14:foregroundMark x1="29651" y1="87912" x2="63721" y2="89211"/>
                        <a14:foregroundMark x1="63721" y1="89211" x2="73372" y2="80420"/>
                        <a14:foregroundMark x1="73372" y1="80420" x2="72209" y2="72927"/>
                        <a14:foregroundMark x1="72209" y1="72927" x2="70581" y2="72627"/>
                        <a14:foregroundMark x1="84884" y1="75025" x2="86512" y2="82617"/>
                        <a14:foregroundMark x1="86512" y1="82617" x2="84651" y2="85614"/>
                        <a14:foregroundMark x1="86163" y1="86613" x2="90930" y2="80220"/>
                        <a14:foregroundMark x1="90930" y1="80220" x2="83372" y2="75724"/>
                        <a14:foregroundMark x1="83372" y1="75724" x2="80698" y2="76723"/>
                        <a14:foregroundMark x1="93372" y1="83017" x2="94767" y2="81419"/>
                        <a14:foregroundMark x1="76860" y1="70629" x2="78605" y2="79321"/>
                        <a14:foregroundMark x1="78605" y1="79321" x2="77674" y2="88112"/>
                        <a14:foregroundMark x1="77674" y1="88112" x2="68837" y2="90410"/>
                        <a14:foregroundMark x1="68837" y1="90410" x2="58256" y2="87113"/>
                        <a14:foregroundMark x1="20930" y1="71728" x2="10116" y2="77323"/>
                        <a14:foregroundMark x1="10116" y1="77323" x2="8721" y2="84815"/>
                        <a14:foregroundMark x1="8721" y1="84815" x2="40698" y2="91009"/>
                        <a14:foregroundMark x1="40698" y1="91009" x2="45116" y2="90809"/>
                        <a14:foregroundMark x1="76279" y1="89910" x2="30698" y2="92008"/>
                        <a14:foregroundMark x1="81279" y1="91708" x2="61860" y2="91808"/>
                        <a14:foregroundMark x1="85349" y1="92907" x2="23372" y2="90509"/>
                        <a14:foregroundMark x1="23372" y1="90509" x2="21163" y2="91508"/>
                        <a14:foregroundMark x1="4651" y1="82418" x2="5233" y2="80220"/>
                        <a14:foregroundMark x1="64767" y1="40659" x2="73605" y2="41858"/>
                        <a14:foregroundMark x1="73605" y1="41858" x2="76744" y2="51149"/>
                        <a14:foregroundMark x1="76744" y1="51149" x2="72442" y2="59241"/>
                        <a14:foregroundMark x1="72442" y1="59241" x2="61744" y2="57343"/>
                        <a14:foregroundMark x1="61744" y1="57343" x2="60698" y2="54745"/>
                        <a14:foregroundMark x1="50814" y1="8192" x2="50814" y2="6294"/>
                        <a14:foregroundMark x1="32209" y1="41858" x2="38256" y2="49051"/>
                        <a14:foregroundMark x1="38256" y1="49051" x2="32907" y2="56943"/>
                        <a14:foregroundMark x1="32907" y1="56943" x2="25581" y2="58541"/>
                        <a14:foregroundMark x1="36512" y1="56643" x2="41512" y2="50450"/>
                        <a14:foregroundMark x1="41512" y1="50450" x2="36977" y2="43057"/>
                        <a14:foregroundMark x1="36977" y1="43057" x2="36047" y2="42258"/>
                        <a14:foregroundMark x1="82442" y1="39461" x2="82442" y2="47453"/>
                        <a14:foregroundMark x1="82442" y1="47453" x2="79070" y2="54745"/>
                        <a14:foregroundMark x1="79070" y1="54745" x2="77674" y2="55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79" b="10777"/>
          <a:stretch/>
        </p:blipFill>
        <p:spPr>
          <a:xfrm rot="16200000">
            <a:off x="10324255" y="4133707"/>
            <a:ext cx="1849758" cy="1967836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7D1FAA03-35CD-5930-2216-41C0E9D96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7222" l="6389" r="90000">
                        <a14:foregroundMark x1="28333" y1="47222" x2="30556" y2="50833"/>
                        <a14:foregroundMark x1="30000" y1="45833" x2="38333" y2="48056"/>
                        <a14:foregroundMark x1="35278" y1="51667" x2="39167" y2="42222"/>
                        <a14:foregroundMark x1="20556" y1="36667" x2="25556" y2="58056"/>
                        <a14:foregroundMark x1="25556" y1="58056" x2="26667" y2="58333"/>
                        <a14:foregroundMark x1="68056" y1="53333" x2="81389" y2="36944"/>
                        <a14:foregroundMark x1="81389" y1="36944" x2="76389" y2="58056"/>
                        <a14:foregroundMark x1="76389" y1="58056" x2="65833" y2="54722"/>
                        <a14:foregroundMark x1="48056" y1="63611" x2="52500" y2="63889"/>
                        <a14:foregroundMark x1="8056" y1="85278" x2="6389" y2="84167"/>
                        <a14:foregroundMark x1="90000" y1="83611" x2="87500" y2="83889"/>
                        <a14:foregroundMark x1="21667" y1="96111" x2="43056" y2="96111"/>
                        <a14:foregroundMark x1="43056" y1="96111" x2="68333" y2="95000"/>
                        <a14:foregroundMark x1="67222" y1="97222" x2="68889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28921" y="1990624"/>
            <a:ext cx="1849758" cy="1849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9560E3-A27C-953C-C26A-D81F20C27B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62" b="99381" l="5349" r="92791">
                        <a14:foregroundMark x1="21395" y1="16821" x2="61977" y2="14241"/>
                        <a14:foregroundMark x1="61977" y1="14241" x2="81744" y2="15996"/>
                        <a14:foregroundMark x1="81744" y1="15996" x2="85814" y2="30753"/>
                        <a14:foregroundMark x1="85814" y1="30753" x2="66977" y2="66357"/>
                        <a14:foregroundMark x1="60116" y1="49020" x2="40581" y2="34262"/>
                        <a14:foregroundMark x1="40581" y1="34262" x2="22442" y2="39009"/>
                        <a14:foregroundMark x1="22442" y1="39009" x2="20814" y2="58720"/>
                        <a14:foregroundMark x1="20814" y1="58720" x2="33023" y2="84417"/>
                        <a14:foregroundMark x1="33023" y1="84417" x2="46628" y2="99690"/>
                        <a14:foregroundMark x1="73488" y1="73994" x2="80581" y2="60888"/>
                        <a14:foregroundMark x1="80581" y1="60888" x2="82442" y2="45304"/>
                        <a14:foregroundMark x1="82442" y1="45304" x2="76860" y2="39628"/>
                        <a14:foregroundMark x1="78837" y1="34881" x2="72442" y2="54696"/>
                        <a14:foregroundMark x1="72442" y1="54696" x2="62209" y2="43137"/>
                        <a14:foregroundMark x1="62209" y1="43137" x2="66977" y2="24871"/>
                        <a14:foregroundMark x1="66977" y1="24871" x2="79651" y2="34572"/>
                        <a14:foregroundMark x1="79651" y1="34572" x2="80116" y2="35294"/>
                        <a14:foregroundMark x1="89070" y1="42828" x2="79651" y2="56760"/>
                        <a14:foregroundMark x1="79651" y1="56760" x2="71512" y2="57379"/>
                        <a14:foregroundMark x1="68256" y1="41073" x2="45000" y2="42105"/>
                        <a14:foregroundMark x1="45000" y1="42105" x2="28140" y2="37049"/>
                        <a14:foregroundMark x1="28140" y1="37049" x2="22209" y2="27348"/>
                        <a14:foregroundMark x1="10465" y1="37461" x2="12093" y2="15377"/>
                        <a14:foregroundMark x1="32442" y1="23013" x2="40930" y2="34159"/>
                        <a14:foregroundMark x1="30814" y1="69659" x2="46744" y2="73787"/>
                        <a14:foregroundMark x1="46744" y1="73787" x2="21047" y2="76883"/>
                        <a14:foregroundMark x1="69070" y1="70382" x2="67791" y2="76883"/>
                        <a14:foregroundMark x1="82558" y1="28380" x2="89070" y2="41899"/>
                        <a14:foregroundMark x1="89070" y1="41899" x2="78837" y2="24665"/>
                        <a14:foregroundMark x1="78837" y1="24665" x2="92791" y2="32198"/>
                        <a14:foregroundMark x1="92791" y1="32198" x2="88605" y2="38906"/>
                        <a14:foregroundMark x1="31163" y1="26935" x2="20581" y2="51600"/>
                        <a14:foregroundMark x1="20581" y1="51600" x2="34535" y2="24871"/>
                        <a14:foregroundMark x1="34535" y1="24871" x2="28837" y2="38803"/>
                        <a14:foregroundMark x1="28837" y1="38803" x2="33256" y2="59133"/>
                        <a14:foregroundMark x1="18953" y1="49020" x2="21279" y2="80392"/>
                        <a14:foregroundMark x1="21279" y1="80392" x2="44651" y2="73994"/>
                        <a14:foregroundMark x1="76395" y1="72859" x2="73953" y2="71104"/>
                        <a14:foregroundMark x1="85349" y1="44685" x2="72907" y2="61610"/>
                        <a14:foregroundMark x1="72907" y1="61610" x2="74302" y2="75129"/>
                        <a14:foregroundMark x1="62093" y1="72136" x2="59302" y2="82353"/>
                        <a14:foregroundMark x1="65349" y1="72136" x2="65233" y2="53767"/>
                        <a14:foregroundMark x1="65233" y1="53767" x2="62558" y2="51909"/>
                        <a14:foregroundMark x1="43023" y1="46543" x2="51163" y2="53767"/>
                        <a14:foregroundMark x1="47907" y1="55934" x2="37326" y2="43963"/>
                        <a14:foregroundMark x1="35698" y1="85243" x2="35698" y2="87719"/>
                        <a14:foregroundMark x1="24651" y1="38906" x2="25116" y2="31682"/>
                        <a14:foregroundMark x1="23023" y1="23013" x2="10000" y2="32301"/>
                        <a14:foregroundMark x1="10000" y1="32301" x2="13256" y2="51600"/>
                        <a14:foregroundMark x1="8372" y1="45098" x2="8372" y2="31166"/>
                        <a14:foregroundMark x1="8372" y1="31166" x2="9186" y2="30547"/>
                        <a14:foregroundMark x1="5581" y1="42828" x2="5930" y2="60578"/>
                        <a14:foregroundMark x1="47907" y1="13209" x2="70698" y2="11042"/>
                        <a14:foregroundMark x1="41628" y1="8462" x2="62209" y2="94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37" b="8641"/>
          <a:stretch/>
        </p:blipFill>
        <p:spPr>
          <a:xfrm rot="16200000">
            <a:off x="10738665" y="143873"/>
            <a:ext cx="1502174" cy="1486600"/>
          </a:xfrm>
          <a:prstGeom prst="rect">
            <a:avLst/>
          </a:prstGeom>
        </p:spPr>
      </p:pic>
      <p:sp>
        <p:nvSpPr>
          <p:cNvPr id="7" name="AutoShape 5">
            <a:extLst>
              <a:ext uri="{FF2B5EF4-FFF2-40B4-BE49-F238E27FC236}">
                <a16:creationId xmlns:a16="http://schemas.microsoft.com/office/drawing/2014/main" id="{BF4C36B4-5F8E-A899-C308-2A31F8C99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717" y="3608174"/>
            <a:ext cx="2603044" cy="710754"/>
          </a:xfrm>
          <a:prstGeom prst="wedgeRoundRectCallout">
            <a:avLst>
              <a:gd name="adj1" fmla="val -100143"/>
              <a:gd name="adj2" fmla="val 81683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439259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, drawing, illustration, animated cartoon&#10;&#10;Description automatically generated">
            <a:extLst>
              <a:ext uri="{FF2B5EF4-FFF2-40B4-BE49-F238E27FC236}">
                <a16:creationId xmlns:a16="http://schemas.microsoft.com/office/drawing/2014/main" id="{B6B7BA16-DC81-B157-5FEF-050BE92E9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64" y="4374552"/>
            <a:ext cx="2353448" cy="2520000"/>
          </a:xfrm>
          <a:prstGeom prst="rect">
            <a:avLst/>
          </a:prstGeom>
        </p:spPr>
      </p:pic>
      <p:sp>
        <p:nvSpPr>
          <p:cNvPr id="5" name="AutoShape 5">
            <a:extLst>
              <a:ext uri="{FF2B5EF4-FFF2-40B4-BE49-F238E27FC236}">
                <a16:creationId xmlns:a16="http://schemas.microsoft.com/office/drawing/2014/main" id="{664C2358-9A4C-9AB9-5309-0848C1B8B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14" y="4207180"/>
            <a:ext cx="1775575" cy="570948"/>
          </a:xfrm>
          <a:prstGeom prst="wedgeRoundRectCallout">
            <a:avLst>
              <a:gd name="adj1" fmla="val 44065"/>
              <a:gd name="adj2" fmla="val 7940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Ivan Siderov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9D831197-CB31-7464-7608-F0E76B18B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920" y="2948408"/>
            <a:ext cx="2245929" cy="570948"/>
          </a:xfrm>
          <a:prstGeom prst="wedgeRoundRectCallout">
            <a:avLst>
              <a:gd name="adj1" fmla="val 44065"/>
              <a:gd name="adj2" fmla="val 7940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Mayya Markova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8451F0-D8DD-2869-C57C-C20C4655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507"/>
            <a:ext cx="10515600" cy="1273130"/>
          </a:xfrm>
        </p:spPr>
        <p:txBody>
          <a:bodyPr>
            <a:noAutofit/>
          </a:bodyPr>
          <a:lstStyle/>
          <a:p>
            <a:r>
              <a:rPr lang="en-BG" sz="6000"/>
              <a:t>Who are we?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14DFD7C6-351C-F5CA-05A0-24B46173170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983754" y="251347"/>
            <a:ext cx="2353445" cy="570948"/>
          </a:xfrm>
          <a:prstGeom prst="wedgeRoundRectCallout">
            <a:avLst>
              <a:gd name="adj1" fmla="val 44065"/>
              <a:gd name="adj2" fmla="val 7940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Nikolay Pleshkov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64316E4B-9FF7-7A4A-B56B-04526BBA7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8295" y="4207180"/>
            <a:ext cx="2353445" cy="570948"/>
          </a:xfrm>
          <a:prstGeom prst="wedgeRoundRectCallout">
            <a:avLst>
              <a:gd name="adj1" fmla="val 44065"/>
              <a:gd name="adj2" fmla="val 7940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Martin Stoyanov</a:t>
            </a: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BA1850E2-DBE9-45AD-2F0B-01F50671955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06621" y="251347"/>
            <a:ext cx="2607829" cy="570948"/>
          </a:xfrm>
          <a:prstGeom prst="wedgeRoundRectCallout">
            <a:avLst>
              <a:gd name="adj1" fmla="val 44065"/>
              <a:gd name="adj2" fmla="val 7940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Svetozara Minkova</a:t>
            </a:r>
          </a:p>
        </p:txBody>
      </p:sp>
      <p:pic>
        <p:nvPicPr>
          <p:cNvPr id="2" name="Picture 6" descr="Icon&#10;&#10;Description automatically generated">
            <a:extLst>
              <a:ext uri="{FF2B5EF4-FFF2-40B4-BE49-F238E27FC236}">
                <a16:creationId xmlns:a16="http://schemas.microsoft.com/office/drawing/2014/main" id="{6370492B-3A73-ABF2-0128-9B5A4F532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2815" y="-11757"/>
            <a:ext cx="2418231" cy="2657187"/>
          </a:xfrm>
          <a:prstGeom prst="rect">
            <a:avLst/>
          </a:prstGeom>
        </p:spPr>
      </p:pic>
      <p:pic>
        <p:nvPicPr>
          <p:cNvPr id="19" name="Picture 18" descr="A picture containing glasses, eyewear, clipart, goggles&#10;&#10;Description automatically generated">
            <a:extLst>
              <a:ext uri="{FF2B5EF4-FFF2-40B4-BE49-F238E27FC236}">
                <a16:creationId xmlns:a16="http://schemas.microsoft.com/office/drawing/2014/main" id="{6C0C7DAB-A608-E7AA-31F8-2E6FAAAD2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60026" y="-14286"/>
            <a:ext cx="2423728" cy="2595254"/>
          </a:xfrm>
          <a:prstGeom prst="rect">
            <a:avLst/>
          </a:prstGeom>
        </p:spPr>
      </p:pic>
      <p:pic>
        <p:nvPicPr>
          <p:cNvPr id="21" name="Picture 20" descr="Cartoon a cartoon of a hamster holding a coffee cup&#10;&#10;Description automatically generated with low confidence">
            <a:extLst>
              <a:ext uri="{FF2B5EF4-FFF2-40B4-BE49-F238E27FC236}">
                <a16:creationId xmlns:a16="http://schemas.microsoft.com/office/drawing/2014/main" id="{4B50452D-679F-7FAB-3E69-C1EAAACBB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86" y="4337999"/>
            <a:ext cx="2387585" cy="255655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1457572-A009-30BD-2E81-0DEE7E22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790683" y="2151955"/>
            <a:ext cx="2384999" cy="255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7954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5E2F0B-67F5-49A0-BA6A-1B76D496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42A9-79D7-4349-9926-4AF55D7A6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Key-value pairs</a:t>
            </a:r>
          </a:p>
          <a:p>
            <a:pPr>
              <a:lnSpc>
                <a:spcPct val="100000"/>
              </a:lnSpc>
            </a:pPr>
            <a:r>
              <a:rPr lang="en-US"/>
              <a:t>Both types are required</a:t>
            </a:r>
            <a:br>
              <a:rPr lang="en-US"/>
            </a:br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01107D9-B533-9ADF-6ACF-38EF6DBD0AFE}"/>
              </a:ext>
            </a:extLst>
          </p:cNvPr>
          <p:cNvSpPr txBox="1">
            <a:spLocks/>
          </p:cNvSpPr>
          <p:nvPr/>
        </p:nvSpPr>
        <p:spPr>
          <a:xfrm>
            <a:off x="838200" y="2761575"/>
            <a:ext cx="7143429" cy="22835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fileExtensions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:=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map[string]string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{    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"Golang": ".go", 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val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, ok :=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fileExtensions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["Golang"] </a:t>
            </a:r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1DA2AF68-126A-1051-7022-9DF3F4666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90" y="549351"/>
            <a:ext cx="3031210" cy="2879649"/>
          </a:xfrm>
          <a:prstGeom prst="rect">
            <a:avLst/>
          </a:prstGeom>
        </p:spPr>
      </p:pic>
      <p:sp>
        <p:nvSpPr>
          <p:cNvPr id="2" name="AutoShape 5">
            <a:extLst>
              <a:ext uri="{FF2B5EF4-FFF2-40B4-BE49-F238E27FC236}">
                <a16:creationId xmlns:a16="http://schemas.microsoft.com/office/drawing/2014/main" id="{2014F1DB-5163-B751-439D-01D85DD11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897" y="3903348"/>
            <a:ext cx="3952103" cy="715147"/>
          </a:xfrm>
          <a:prstGeom prst="wedgeRoundRectCallout">
            <a:avLst>
              <a:gd name="adj1" fmla="val -150125"/>
              <a:gd name="adj2" fmla="val -96530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The comma here is </a:t>
            </a:r>
            <a:r>
              <a:rPr lang="en-US" sz="2400" b="1"/>
              <a:t>required</a:t>
            </a:r>
          </a:p>
        </p:txBody>
      </p:sp>
    </p:spTree>
    <p:extLst>
      <p:ext uri="{BB962C8B-B14F-4D97-AF65-F5344CB8AC3E}">
        <p14:creationId xmlns:p14="http://schemas.microsoft.com/office/powerpoint/2010/main" val="227617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671260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5E2F0B-67F5-49A0-BA6A-1B76D496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42A9-79D7-4349-9926-4AF55D7A6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Hold the memory address of a value</a:t>
            </a:r>
          </a:p>
          <a:p>
            <a:pPr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&amp;</a:t>
            </a:r>
            <a:r>
              <a:rPr lang="en-US"/>
              <a:t> – generates a pointer</a:t>
            </a:r>
          </a:p>
          <a:p>
            <a:pPr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*</a:t>
            </a:r>
            <a:r>
              <a:rPr lang="en-US"/>
              <a:t> – denotes the pointer’s underlying value or reads the value</a:t>
            </a:r>
            <a:br>
              <a:rPr lang="en-US"/>
            </a:br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01107D9-B533-9ADF-6ACF-38EF6DBD0AFE}"/>
              </a:ext>
            </a:extLst>
          </p:cNvPr>
          <p:cNvSpPr txBox="1">
            <a:spLocks/>
          </p:cNvSpPr>
          <p:nvPr/>
        </p:nvSpPr>
        <p:spPr>
          <a:xfrm>
            <a:off x="2635589" y="3305272"/>
            <a:ext cx="5214611" cy="22835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var add 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*int</a:t>
            </a:r>
            <a:endParaRPr lang="en-US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num := 42 </a:t>
            </a:r>
          </a:p>
          <a:p>
            <a:endParaRPr lang="en-US" sz="2600" b="1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add = 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&amp;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num</a:t>
            </a:r>
          </a:p>
          <a:p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</a:rPr>
              <a:t>val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:= 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*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add</a:t>
            </a:r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AutoShape 5">
            <a:extLst>
              <a:ext uri="{FF2B5EF4-FFF2-40B4-BE49-F238E27FC236}">
                <a16:creationId xmlns:a16="http://schemas.microsoft.com/office/drawing/2014/main" id="{170A7402-01B6-FF72-98D9-EAD16F662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479" y="2940908"/>
            <a:ext cx="2130511" cy="1048925"/>
          </a:xfrm>
          <a:prstGeom prst="wedgeRoundRectCallout">
            <a:avLst>
              <a:gd name="adj1" fmla="val -135517"/>
              <a:gd name="adj2" fmla="val 3624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Int pointer with </a:t>
            </a:r>
            <a:r>
              <a:rPr lang="en-US" sz="2400" b="1"/>
              <a:t>nil</a:t>
            </a:r>
            <a:r>
              <a:rPr lang="en-US" sz="2400"/>
              <a:t> value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6C124318-23EC-9EC0-71B3-E01F87640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479" y="4121800"/>
            <a:ext cx="3654511" cy="1048925"/>
          </a:xfrm>
          <a:prstGeom prst="wedgeRoundRectCallout">
            <a:avLst>
              <a:gd name="adj1" fmla="val -108790"/>
              <a:gd name="adj2" fmla="val 21557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Holds the address of num, e.g. </a:t>
            </a:r>
            <a:r>
              <a:rPr lang="en-US" sz="2400" b="1"/>
              <a:t>0xc0000ae008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B1B97739-1294-D19A-504D-E9934F15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479" y="5302692"/>
            <a:ext cx="2563699" cy="1428528"/>
          </a:xfrm>
          <a:prstGeom prst="wedgeRoundRectCallout">
            <a:avLst>
              <a:gd name="adj1" fmla="val -129795"/>
              <a:gd name="adj2" fmla="val -5509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Reads the value, stored in that address - </a:t>
            </a:r>
            <a:r>
              <a:rPr lang="en-US" sz="2400" b="1"/>
              <a:t>42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FB5AB9B-82D5-1FAB-EE81-9E6505644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331542" y="541879"/>
            <a:ext cx="1848918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AC77B99-4C44-6D02-0C7A-16E01B089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730" y="4258692"/>
            <a:ext cx="1949761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774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  <p:bldP spid="2" grpId="0" animBg="1"/>
      <p:bldP spid="7" grpId="0" animBg="1"/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263160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Flow control</a:t>
            </a:r>
          </a:p>
        </p:txBody>
      </p:sp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E6DE599A-65E2-1F3C-3672-8965DFE8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3882" flipH="1">
            <a:off x="6190507" y="5601704"/>
            <a:ext cx="1241063" cy="119585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E046E38-4A75-A534-8B73-40AF8D7D8044}"/>
              </a:ext>
            </a:extLst>
          </p:cNvPr>
          <p:cNvSpPr/>
          <p:nvPr/>
        </p:nvSpPr>
        <p:spPr>
          <a:xfrm>
            <a:off x="7595971" y="5279025"/>
            <a:ext cx="3921951" cy="442670"/>
          </a:xfrm>
          <a:prstGeom prst="wedgeRoundRectCallout">
            <a:avLst>
              <a:gd name="adj1" fmla="val -47710"/>
              <a:gd name="adj2" fmla="val 102263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If I win the quiz, I’ll get the big prize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2826381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F426A-51D6-44C7-81E3-E520C705BAE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345995"/>
            <a:ext cx="5212556" cy="4351339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() are optional</a:t>
            </a:r>
            <a:r>
              <a:rPr lang="en-US">
                <a:solidFill>
                  <a:srgbClr val="666666"/>
                </a:solidFill>
              </a:rPr>
              <a:t>, but </a:t>
            </a:r>
            <a:r>
              <a:rPr lang="en-US" b="1">
                <a:solidFill>
                  <a:srgbClr val="EC1B23"/>
                </a:solidFill>
              </a:rPr>
              <a:t>{} are required</a:t>
            </a:r>
          </a:p>
          <a:p>
            <a:pPr marL="314960" indent="-314960">
              <a:lnSpc>
                <a:spcPct val="100000"/>
              </a:lnSpc>
            </a:pPr>
            <a:r>
              <a:rPr lang="en-US"/>
              <a:t>Can start with a short statement to execute </a:t>
            </a:r>
            <a:r>
              <a:rPr lang="en-US" b="1">
                <a:solidFill>
                  <a:srgbClr val="EC1B23"/>
                </a:solidFill>
              </a:rPr>
              <a:t>before the condition</a:t>
            </a:r>
          </a:p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Scope </a:t>
            </a:r>
            <a:r>
              <a:rPr lang="en-US"/>
              <a:t>of the created variables </a:t>
            </a:r>
            <a:r>
              <a:rPr lang="en-US">
                <a:solidFill>
                  <a:srgbClr val="666666"/>
                </a:solidFill>
              </a:rPr>
              <a:t>is in the</a:t>
            </a:r>
            <a:r>
              <a:rPr lang="en-US" b="1">
                <a:solidFill>
                  <a:srgbClr val="EC1B23"/>
                </a:solidFill>
              </a:rPr>
              <a:t> if/if-else block</a:t>
            </a:r>
          </a:p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No</a:t>
            </a:r>
            <a:r>
              <a:rPr lang="en-US"/>
              <a:t> ternary operator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B4A83D-A773-EF37-82B5-51DE199C6BBB}"/>
              </a:ext>
            </a:extLst>
          </p:cNvPr>
          <p:cNvSpPr txBox="1">
            <a:spLocks/>
          </p:cNvSpPr>
          <p:nvPr/>
        </p:nvSpPr>
        <p:spPr>
          <a:xfrm>
            <a:off x="6372226" y="1412832"/>
            <a:ext cx="5354036" cy="22835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rgbClr val="EC1B23"/>
                </a:solidFill>
                <a:latin typeface="Consolas"/>
              </a:rPr>
              <a:t>if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 </a:t>
            </a:r>
            <a:r>
              <a:rPr lang="en-GB" sz="2600" b="1" err="1">
                <a:solidFill>
                  <a:schemeClr val="tx2"/>
                </a:solidFill>
                <a:latin typeface="Consolas"/>
              </a:rPr>
              <a:t>num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 := 15; </a:t>
            </a:r>
            <a:r>
              <a:rPr lang="en-GB" sz="2600" b="1" err="1">
                <a:solidFill>
                  <a:schemeClr val="tx2"/>
                </a:solidFill>
                <a:latin typeface="Consolas"/>
              </a:rPr>
              <a:t>num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 % 2 == 0 </a:t>
            </a:r>
            <a:r>
              <a:rPr lang="en-GB" sz="2600" b="1">
                <a:solidFill>
                  <a:srgbClr val="EC1B23"/>
                </a:solidFill>
                <a:latin typeface="Consolas"/>
              </a:rPr>
              <a:t>{</a:t>
            </a:r>
          </a:p>
          <a:p>
            <a:r>
              <a:rPr lang="en-GB" sz="2600" b="1">
                <a:solidFill>
                  <a:schemeClr val="tx2"/>
                </a:solidFill>
                <a:latin typeface="Consolas"/>
              </a:rPr>
              <a:t>  </a:t>
            </a:r>
            <a:r>
              <a:rPr lang="en-GB" sz="2600" b="1" err="1">
                <a:solidFill>
                  <a:schemeClr val="tx2"/>
                </a:solidFill>
                <a:latin typeface="Consolas"/>
              </a:rPr>
              <a:t>fmt.Println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("even")</a:t>
            </a:r>
          </a:p>
          <a:p>
            <a:r>
              <a:rPr lang="en-GB" sz="2600" b="1">
                <a:solidFill>
                  <a:srgbClr val="EC1B23"/>
                </a:solidFill>
                <a:latin typeface="Consolas"/>
              </a:rPr>
              <a:t>}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 </a:t>
            </a:r>
            <a:r>
              <a:rPr lang="en-GB" sz="2600" b="1">
                <a:solidFill>
                  <a:srgbClr val="EC1B23"/>
                </a:solidFill>
                <a:latin typeface="Consolas"/>
              </a:rPr>
              <a:t>else {</a:t>
            </a:r>
          </a:p>
          <a:p>
            <a:r>
              <a:rPr lang="en-GB" sz="2600" b="1">
                <a:solidFill>
                  <a:schemeClr val="tx2"/>
                </a:solidFill>
                <a:latin typeface="Consolas"/>
              </a:rPr>
              <a:t>  </a:t>
            </a:r>
            <a:r>
              <a:rPr lang="en-GB" sz="2600" b="1" err="1">
                <a:solidFill>
                  <a:schemeClr val="tx2"/>
                </a:solidFill>
                <a:latin typeface="Consolas"/>
              </a:rPr>
              <a:t>fmt.Println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("odd")</a:t>
            </a:r>
          </a:p>
          <a:p>
            <a:r>
              <a:rPr lang="en-GB" sz="2600" b="1">
                <a:solidFill>
                  <a:srgbClr val="EC1B23"/>
                </a:solidFill>
                <a:latin typeface="Consolas"/>
              </a:rPr>
              <a:t>}</a:t>
            </a:r>
          </a:p>
        </p:txBody>
      </p:sp>
      <p:pic>
        <p:nvPicPr>
          <p:cNvPr id="2" name="Picture 1" descr="Cartoon of a squirrel holding a piece of cake&#10;&#10;Description automatically generated with low confidence">
            <a:extLst>
              <a:ext uri="{FF2B5EF4-FFF2-40B4-BE49-F238E27FC236}">
                <a16:creationId xmlns:a16="http://schemas.microsoft.com/office/drawing/2014/main" id="{E8ADE101-2CC9-FE43-3853-FCB9F3A68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38" b="95897" l="0" r="99614">
                        <a14:foregroundMark x1="39710" y1="76923" x2="45946" y2="72308"/>
                        <a14:foregroundMark x1="26173" y1="86940" x2="26511" y2="86690"/>
                        <a14:foregroundMark x1="18919" y1="92308" x2="23077" y2="89231"/>
                        <a14:foregroundMark x1="45946" y1="72308" x2="77220" y2="78462"/>
                        <a14:foregroundMark x1="77220" y1="78462" x2="81081" y2="77436"/>
                        <a14:foregroundMark x1="84556" y1="73846" x2="67954" y2="40513"/>
                        <a14:foregroundMark x1="67954" y1="40513" x2="91506" y2="12308"/>
                        <a14:foregroundMark x1="91506" y1="12308" x2="91506" y2="57436"/>
                        <a14:foregroundMark x1="91506" y1="57436" x2="72973" y2="88718"/>
                        <a14:foregroundMark x1="72973" y1="88718" x2="58301" y2="85641"/>
                        <a14:foregroundMark x1="92278" y1="74359" x2="95367" y2="12308"/>
                        <a14:foregroundMark x1="32557" y1="7693" x2="32432" y2="7692"/>
                        <a14:foregroundMark x1="34232" y1="7708" x2="32883" y2="7696"/>
                        <a14:foregroundMark x1="91120" y1="8205" x2="35032" y2="7715"/>
                        <a14:foregroundMark x1="2277" y1="27717" x2="1544" y2="27692"/>
                        <a14:foregroundMark x1="60618" y1="29744" x2="35078" y2="28857"/>
                        <a14:foregroundMark x1="57915" y1="65641" x2="39813" y2="61688"/>
                        <a14:foregroundMark x1="16602" y1="89744" x2="386" y2="86667"/>
                        <a14:foregroundMark x1="16216" y1="94872" x2="3300" y2="92090"/>
                        <a14:foregroundMark x1="58687" y1="86667" x2="47490" y2="78974"/>
                        <a14:foregroundMark x1="86486" y1="74872" x2="90734" y2="81538"/>
                        <a14:foregroundMark x1="42857" y1="16923" x2="52510" y2="15897"/>
                        <a14:foregroundMark x1="62162" y1="90769" x2="60618" y2="92308"/>
                        <a14:foregroundMark x1="45174" y1="84103" x2="43243" y2="84615"/>
                        <a14:foregroundMark x1="33334" y1="72914" x2="34363" y2="71795"/>
                        <a14:foregroundMark x1="26284" y1="80575" x2="31850" y2="74527"/>
                        <a14:foregroundMark x1="66795" y1="73846" x2="64865" y2="74359"/>
                        <a14:foregroundMark x1="53668" y1="40000" x2="59459" y2="40513"/>
                        <a14:foregroundMark x1="22394" y1="89231" x2="22394" y2="91282"/>
                        <a14:foregroundMark x1="22394" y1="87179" x2="22394" y2="87692"/>
                        <a14:foregroundMark x1="55212" y1="1538" x2="54054" y2="3590"/>
                        <a14:foregroundMark x1="52896" y1="1026" x2="99614" y2="4103"/>
                        <a14:backgroundMark x1="90347" y1="98462" x2="99228" y2="97949"/>
                        <a14:backgroundMark x1="87259" y1="99487" x2="80539" y2="99487"/>
                        <a14:backgroundMark x1="2703" y1="94359" x2="772" y2="93333"/>
                        <a14:backgroundMark x1="2703" y1="93333" x2="772" y2="92308"/>
                        <a14:backgroundMark x1="78378" y1="98974" x2="76062" y2="99487"/>
                        <a14:backgroundMark x1="56757" y1="99487" x2="49421" y2="99487"/>
                        <a14:backgroundMark x1="44015" y1="95897" x2="28961" y2="88719"/>
                        <a14:backgroundMark x1="27413" y1="85641" x2="34749" y2="83077"/>
                        <a14:backgroundMark x1="35521" y1="82051" x2="35521" y2="82051"/>
                        <a14:backgroundMark x1="36680" y1="80513" x2="34749" y2="84615"/>
                        <a14:backgroundMark x1="28958" y1="86154" x2="26501" y2="86154"/>
                        <a14:backgroundMark x1="81853" y1="95385" x2="90734" y2="92821"/>
                        <a14:backgroundMark x1="78764" y1="97949" x2="82625" y2="95897"/>
                        <a14:backgroundMark x1="78378" y1="97436" x2="74903" y2="97949"/>
                        <a14:backgroundMark x1="77992" y1="96923" x2="80309" y2="96923"/>
                        <a14:backgroundMark x1="92278" y1="90769" x2="90734" y2="90769"/>
                        <a14:backgroundMark x1="96525" y1="91795" x2="98456" y2="83590"/>
                        <a14:backgroundMark x1="98456" y1="87692" x2="98456" y2="91795"/>
                        <a14:backgroundMark x1="98069" y1="86154" x2="96525" y2="85128"/>
                        <a14:backgroundMark x1="96525" y1="86154" x2="96525" y2="88718"/>
                        <a14:backgroundMark x1="96525" y1="88718" x2="96525" y2="84103"/>
                        <a14:backgroundMark x1="96525" y1="84103" x2="96525" y2="89231"/>
                        <a14:backgroundMark x1="4633" y1="94872" x2="1544" y2="94872"/>
                        <a14:backgroundMark x1="37066" y1="48205" x2="10811" y2="43590"/>
                        <a14:backgroundMark x1="14672" y1="52821" x2="386" y2="45128"/>
                        <a14:backgroundMark x1="6178" y1="52308" x2="1544" y2="52821"/>
                        <a14:backgroundMark x1="29344" y1="57949" x2="19305" y2="57949"/>
                        <a14:backgroundMark x1="35907" y1="80000" x2="37838" y2="76410"/>
                        <a14:backgroundMark x1="37838" y1="76923" x2="37838" y2="78462"/>
                        <a14:backgroundMark x1="37838" y1="78462" x2="36293" y2="80000"/>
                        <a14:backgroundMark x1="30502" y1="65128" x2="35521" y2="65128"/>
                        <a14:backgroundMark x1="36293" y1="60513" x2="37066" y2="63077"/>
                        <a14:backgroundMark x1="30888" y1="61026" x2="25483" y2="61538"/>
                        <a14:backgroundMark x1="32819" y1="58974" x2="29730" y2="59487"/>
                        <a14:backgroundMark x1="18533" y1="56923" x2="11969" y2="55385"/>
                        <a14:backgroundMark x1="5019" y1="55385" x2="772" y2="54872"/>
                        <a14:backgroundMark x1="25869" y1="56923" x2="15444" y2="57436"/>
                        <a14:backgroundMark x1="25097" y1="28205" x2="31274" y2="13333"/>
                        <a14:backgroundMark x1="32046" y1="24103" x2="33591" y2="10256"/>
                        <a14:backgroundMark x1="33205" y1="25128" x2="11969" y2="27179"/>
                        <a14:backgroundMark x1="11969" y1="26667" x2="1544" y2="26154"/>
                        <a14:backgroundMark x1="25483" y1="88205" x2="25483" y2="88205"/>
                        <a14:backgroundMark x1="26255" y1="87692" x2="26255" y2="8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457" y="4721063"/>
            <a:ext cx="2248999" cy="16911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D881B3-5DA9-AFB2-4A9B-548360A52AA2}"/>
              </a:ext>
            </a:extLst>
          </p:cNvPr>
          <p:cNvSpPr/>
          <p:nvPr/>
        </p:nvSpPr>
        <p:spPr>
          <a:xfrm>
            <a:off x="6938010" y="1451610"/>
            <a:ext cx="4320540" cy="400050"/>
          </a:xfrm>
          <a:prstGeom prst="rect">
            <a:avLst/>
          </a:prstGeom>
          <a:solidFill>
            <a:srgbClr val="F5F9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82851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65AAD7EF-5A94-1391-EBE0-D09A3456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</p:spPr>
        <p:txBody>
          <a:bodyPr/>
          <a:lstStyle/>
          <a:p>
            <a:r>
              <a:rPr lang="en-US"/>
              <a:t>Switch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891E8D1-22D8-46FD-C9A4-C5453692DCE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362169" y="1005110"/>
            <a:ext cx="4829831" cy="4351339"/>
          </a:xfrm>
        </p:spPr>
        <p:txBody>
          <a:bodyPr lIns="45718" tIns="45718" rIns="45718" bIns="45718" anchor="t">
            <a:normAutofit lnSpcReduction="10000"/>
          </a:bodyPr>
          <a:lstStyle/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  <a:latin typeface="Arial"/>
                <a:cs typeface="Arial"/>
              </a:rPr>
              <a:t>() are optional</a:t>
            </a:r>
            <a:r>
              <a:rPr lang="en-US">
                <a:solidFill>
                  <a:srgbClr val="666666"/>
                </a:solidFill>
                <a:latin typeface="Arial"/>
                <a:cs typeface="Arial"/>
              </a:rPr>
              <a:t>, but </a:t>
            </a:r>
            <a:r>
              <a:rPr lang="en-US" b="1">
                <a:solidFill>
                  <a:srgbClr val="EC1B23"/>
                </a:solidFill>
                <a:latin typeface="Arial"/>
                <a:cs typeface="Arial"/>
              </a:rPr>
              <a:t>{} are required</a:t>
            </a:r>
          </a:p>
          <a:p>
            <a:pPr marL="314960" indent="-314960">
              <a:lnSpc>
                <a:spcPct val="100000"/>
              </a:lnSpc>
            </a:pPr>
            <a:r>
              <a:rPr lang="en-US">
                <a:latin typeface="Arial"/>
                <a:cs typeface="Arial"/>
              </a:rPr>
              <a:t>Can have </a:t>
            </a:r>
            <a:r>
              <a:rPr lang="en-US" b="1">
                <a:solidFill>
                  <a:srgbClr val="EC1B23"/>
                </a:solidFill>
                <a:latin typeface="Arial"/>
                <a:cs typeface="Arial"/>
              </a:rPr>
              <a:t>initialization statement</a:t>
            </a:r>
          </a:p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Cases</a:t>
            </a:r>
            <a:endParaRPr lang="en-US"/>
          </a:p>
          <a:p>
            <a:pPr marL="746125" lvl="1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Commas </a:t>
            </a:r>
            <a:r>
              <a:rPr lang="en-US"/>
              <a:t>separate</a:t>
            </a:r>
            <a:r>
              <a:rPr lang="en-US" b="1"/>
              <a:t> </a:t>
            </a:r>
            <a:r>
              <a:rPr lang="en-US"/>
              <a:t>multiple expressions</a:t>
            </a:r>
          </a:p>
          <a:p>
            <a:pPr marL="746125" lvl="1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Not</a:t>
            </a:r>
            <a:r>
              <a:rPr lang="en-US"/>
              <a:t> necessarily </a:t>
            </a:r>
            <a:r>
              <a:rPr lang="en-US" b="1">
                <a:solidFill>
                  <a:srgbClr val="EC1B23"/>
                </a:solidFill>
              </a:rPr>
              <a:t>numeric</a:t>
            </a:r>
          </a:p>
          <a:p>
            <a:pPr marL="746125" lvl="1" indent="-314960">
              <a:lnSpc>
                <a:spcPct val="100000"/>
              </a:lnSpc>
            </a:pPr>
            <a:r>
              <a:rPr lang="en-US"/>
              <a:t>No</a:t>
            </a:r>
            <a:r>
              <a:rPr lang="en-US">
                <a:solidFill>
                  <a:srgbClr val="666666"/>
                </a:solidFill>
              </a:rPr>
              <a:t> </a:t>
            </a:r>
            <a:r>
              <a:rPr lang="en-US" b="1">
                <a:solidFill>
                  <a:srgbClr val="EC1B23"/>
                </a:solidFill>
              </a:rPr>
              <a:t>break</a:t>
            </a:r>
          </a:p>
          <a:p>
            <a:pPr marL="746125" lvl="1" indent="-314960">
              <a:lnSpc>
                <a:spcPct val="100000"/>
              </a:lnSpc>
            </a:pPr>
            <a:r>
              <a:rPr lang="en-US" b="1" i="0" err="1">
                <a:solidFill>
                  <a:srgbClr val="EC1B23"/>
                </a:solidFill>
                <a:effectLst/>
                <a:latin typeface="-apple-system"/>
              </a:rPr>
              <a:t>fallthrough</a:t>
            </a:r>
            <a:r>
              <a:rPr lang="en-US" b="0" i="0">
                <a:solidFill>
                  <a:schemeClr val="tx2"/>
                </a:solidFill>
                <a:effectLst/>
                <a:latin typeface="-apple-system"/>
              </a:rPr>
              <a:t> keyword</a:t>
            </a:r>
          </a:p>
          <a:p>
            <a:pPr marL="0" indent="0">
              <a:lnSpc>
                <a:spcPct val="100000"/>
              </a:lnSpc>
              <a:buNone/>
            </a:pPr>
            <a:endParaRPr lang="en-US">
              <a:solidFill>
                <a:schemeClr val="tx2"/>
              </a:solidFill>
              <a:latin typeface="-apple-system"/>
            </a:endParaRPr>
          </a:p>
        </p:txBody>
      </p:sp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DC95F2A5-12AD-B67B-14E3-E2FF01551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77" y="4929460"/>
            <a:ext cx="1900708" cy="2035220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CD0A383-3AC0-D73D-BFE4-37133AA8FF38}"/>
              </a:ext>
            </a:extLst>
          </p:cNvPr>
          <p:cNvSpPr txBox="1">
            <a:spLocks/>
          </p:cNvSpPr>
          <p:nvPr/>
        </p:nvSpPr>
        <p:spPr>
          <a:xfrm>
            <a:off x="264907" y="1113624"/>
            <a:ext cx="7011670" cy="41343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switch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letter:=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getLetter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(); letter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case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'a'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,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'e'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,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'o'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,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'u'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,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'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i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':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fmt.Println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("Vowel")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case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'y':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fmt.Print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("Vowel and ")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GB" sz="2600" b="1" err="1">
                <a:solidFill>
                  <a:srgbClr val="EC1B23"/>
                </a:solidFill>
                <a:latin typeface="Consolas" panose="020B0609020204030204" pitchFamily="49" charset="0"/>
              </a:rPr>
              <a:t>fallthrough</a:t>
            </a:r>
            <a:endParaRPr lang="en-GB" sz="2600" b="1">
              <a:solidFill>
                <a:srgbClr val="EC1B23"/>
              </a:solidFill>
              <a:latin typeface="Consolas" panose="020B0609020204030204" pitchFamily="49" charset="0"/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default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fmt.Println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("Consonant")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CDFC91-1537-66C5-F4C0-B8DA51D20D1F}"/>
              </a:ext>
            </a:extLst>
          </p:cNvPr>
          <p:cNvSpPr/>
          <p:nvPr/>
        </p:nvSpPr>
        <p:spPr>
          <a:xfrm>
            <a:off x="1482136" y="1181894"/>
            <a:ext cx="5236098" cy="428172"/>
          </a:xfrm>
          <a:prstGeom prst="rect">
            <a:avLst/>
          </a:prstGeom>
          <a:solidFill>
            <a:srgbClr val="F5F9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333247-21A7-E6B7-F9FE-D9309D9342F6}"/>
              </a:ext>
            </a:extLst>
          </p:cNvPr>
          <p:cNvSpPr/>
          <p:nvPr/>
        </p:nvSpPr>
        <p:spPr>
          <a:xfrm>
            <a:off x="752587" y="1593782"/>
            <a:ext cx="5343413" cy="892969"/>
          </a:xfrm>
          <a:prstGeom prst="rect">
            <a:avLst/>
          </a:prstGeom>
          <a:solidFill>
            <a:srgbClr val="F5F9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6A609D-0ED6-56A0-63CE-2277EA27B691}"/>
              </a:ext>
            </a:extLst>
          </p:cNvPr>
          <p:cNvSpPr/>
          <p:nvPr/>
        </p:nvSpPr>
        <p:spPr>
          <a:xfrm>
            <a:off x="692113" y="2486751"/>
            <a:ext cx="4988597" cy="2348139"/>
          </a:xfrm>
          <a:prstGeom prst="rect">
            <a:avLst/>
          </a:prstGeom>
          <a:solidFill>
            <a:srgbClr val="F5F9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09536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3" grpId="0" animBg="1"/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65AAD7EF-5A94-1391-EBE0-D09A3456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Switch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891E8D1-22D8-46FD-C9A4-C5453692D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168" y="1321415"/>
            <a:ext cx="10515600" cy="1192727"/>
          </a:xfrm>
        </p:spPr>
        <p:txBody>
          <a:bodyPr lIns="45718" tIns="45718" rIns="45718" bIns="45718" anchor="t"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/>
              <a:t>Switch </a:t>
            </a:r>
            <a:r>
              <a:rPr lang="en-US" b="1">
                <a:solidFill>
                  <a:srgbClr val="EC1B23"/>
                </a:solidFill>
              </a:rPr>
              <a:t>without a condition</a:t>
            </a:r>
            <a:r>
              <a:rPr lang="en-US">
                <a:solidFill>
                  <a:schemeClr val="tx2"/>
                </a:solidFill>
              </a:rPr>
              <a:t> is equivalent to</a:t>
            </a:r>
            <a:r>
              <a:rPr lang="en-US"/>
              <a:t> if-else</a:t>
            </a:r>
            <a:r>
              <a:rPr lang="en-US">
                <a:solidFill>
                  <a:srgbClr val="666666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chain</a:t>
            </a:r>
            <a:endParaRPr lang="en-US" b="1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</a:pPr>
            <a:r>
              <a:rPr lang="en-US">
                <a:solidFill>
                  <a:schemeClr val="tx2"/>
                </a:solidFill>
              </a:rPr>
              <a:t>Case statements </a:t>
            </a:r>
            <a:r>
              <a:rPr lang="en-US"/>
              <a:t>must be </a:t>
            </a:r>
            <a:r>
              <a:rPr lang="en-US" b="1" err="1">
                <a:solidFill>
                  <a:srgbClr val="EC1B23"/>
                </a:solidFill>
              </a:rPr>
              <a:t>boolean</a:t>
            </a:r>
            <a:endParaRPr lang="en-US">
              <a:solidFill>
                <a:srgbClr val="EC1B23"/>
              </a:solidFill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CD0A383-3AC0-D73D-BFE4-37133AA8FF38}"/>
              </a:ext>
            </a:extLst>
          </p:cNvPr>
          <p:cNvSpPr txBox="1">
            <a:spLocks/>
          </p:cNvSpPr>
          <p:nvPr/>
        </p:nvSpPr>
        <p:spPr>
          <a:xfrm>
            <a:off x="835784" y="2519234"/>
            <a:ext cx="7285660" cy="3208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rgbClr val="535353"/>
                </a:solidFill>
                <a:latin typeface="Consolas"/>
              </a:rPr>
              <a:t>t:= </a:t>
            </a:r>
            <a:r>
              <a:rPr lang="en-GB" sz="2600" b="1" err="1">
                <a:solidFill>
                  <a:srgbClr val="535353"/>
                </a:solidFill>
                <a:latin typeface="Consolas"/>
              </a:rPr>
              <a:t>time.Now</a:t>
            </a:r>
            <a:r>
              <a:rPr lang="en-GB" sz="2600" b="1">
                <a:solidFill>
                  <a:srgbClr val="535353"/>
                </a:solidFill>
                <a:latin typeface="Consolas"/>
              </a:rPr>
              <a:t>()</a:t>
            </a:r>
          </a:p>
          <a:p>
            <a:r>
              <a:rPr lang="en-GB" sz="2600" b="1">
                <a:solidFill>
                  <a:srgbClr val="EC1B23"/>
                </a:solidFill>
                <a:latin typeface="Consolas"/>
              </a:rPr>
              <a:t>switch 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{</a:t>
            </a:r>
            <a:endParaRPr lang="en-US" sz="2600" b="1">
              <a:solidFill>
                <a:schemeClr val="tx2"/>
              </a:solidFill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/>
              </a:rPr>
              <a:t>  </a:t>
            </a:r>
            <a:r>
              <a:rPr lang="en-GB" sz="2600" b="1">
                <a:solidFill>
                  <a:srgbClr val="EC1B23"/>
                </a:solidFill>
                <a:latin typeface="Consolas"/>
              </a:rPr>
              <a:t>case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 </a:t>
            </a:r>
            <a:r>
              <a:rPr lang="en-GB" sz="2600" b="1" err="1">
                <a:solidFill>
                  <a:schemeClr val="tx2"/>
                </a:solidFill>
                <a:latin typeface="Consolas"/>
              </a:rPr>
              <a:t>t.Hour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() &lt; 12:</a:t>
            </a:r>
            <a:endParaRPr lang="en-GB">
              <a:solidFill>
                <a:schemeClr val="tx2"/>
              </a:solidFill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/>
              </a:rPr>
              <a:t>    </a:t>
            </a:r>
            <a:r>
              <a:rPr lang="en-GB" sz="2600" b="1" err="1">
                <a:solidFill>
                  <a:schemeClr val="tx2"/>
                </a:solidFill>
                <a:latin typeface="Consolas"/>
              </a:rPr>
              <a:t>fmt.Println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("Good morning!")</a:t>
            </a:r>
            <a:endParaRPr lang="en-GB" b="1">
              <a:solidFill>
                <a:schemeClr val="tx2"/>
              </a:solidFill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/>
              </a:rPr>
              <a:t>  </a:t>
            </a:r>
            <a:r>
              <a:rPr lang="en-GB" sz="2600" b="1">
                <a:solidFill>
                  <a:srgbClr val="EC1B23"/>
                </a:solidFill>
                <a:latin typeface="Consolas"/>
              </a:rPr>
              <a:t>default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:</a:t>
            </a:r>
            <a:endParaRPr lang="en-GB" sz="2600" b="1">
              <a:solidFill>
                <a:schemeClr val="tx2"/>
              </a:solidFill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/>
              </a:rPr>
              <a:t>    </a:t>
            </a:r>
            <a:r>
              <a:rPr lang="en-GB" sz="2600" b="1" err="1">
                <a:solidFill>
                  <a:schemeClr val="tx2"/>
                </a:solidFill>
                <a:latin typeface="Consolas"/>
              </a:rPr>
              <a:t>fmt.Println</a:t>
            </a:r>
            <a:r>
              <a:rPr lang="en-GB" sz="2600" b="1">
                <a:solidFill>
                  <a:schemeClr val="tx2"/>
                </a:solidFill>
                <a:latin typeface="Consolas"/>
              </a:rPr>
              <a:t>("Good afternoon!")</a:t>
            </a:r>
            <a:endParaRPr lang="en-GB" sz="2600" b="1">
              <a:solidFill>
                <a:schemeClr val="tx2"/>
              </a:solidFill>
            </a:endParaRPr>
          </a:p>
          <a:p>
            <a:r>
              <a:rPr lang="en-GB" sz="2600" b="1">
                <a:solidFill>
                  <a:schemeClr val="tx2"/>
                </a:solidFill>
                <a:latin typeface="Consolas"/>
              </a:rPr>
              <a:t>}</a:t>
            </a:r>
            <a:endParaRPr lang="en-US" sz="2600" b="1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E2B411-A01C-7226-44E6-668E8DDD0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33" b="92637" l="4881" r="96310">
                        <a14:foregroundMark x1="19048" y1="67466" x2="10000" y2="64212"/>
                        <a14:foregroundMark x1="10000" y1="64212" x2="19405" y2="64726"/>
                        <a14:foregroundMark x1="19405" y1="64726" x2="20119" y2="65240"/>
                        <a14:foregroundMark x1="4881" y1="58904" x2="7976" y2="63527"/>
                        <a14:foregroundMark x1="39762" y1="22089" x2="48452" y2="10274"/>
                        <a14:foregroundMark x1="48452" y1="10274" x2="53929" y2="14726"/>
                        <a14:foregroundMark x1="56071" y1="23630" x2="46071" y2="28596"/>
                        <a14:foregroundMark x1="46071" y1="28596" x2="50357" y2="41952"/>
                        <a14:foregroundMark x1="50357" y1="41952" x2="48452" y2="54623"/>
                        <a14:foregroundMark x1="48452" y1="54623" x2="52024" y2="47603"/>
                        <a14:foregroundMark x1="54762" y1="24486" x2="52857" y2="36986"/>
                        <a14:foregroundMark x1="52857" y1="36986" x2="51190" y2="40068"/>
                        <a14:foregroundMark x1="47619" y1="36644" x2="54405" y2="31507"/>
                        <a14:foregroundMark x1="58214" y1="23288" x2="49881" y2="14726"/>
                        <a14:foregroundMark x1="49881" y1="14726" x2="41310" y2="20205"/>
                        <a14:foregroundMark x1="41310" y1="20205" x2="49762" y2="25514"/>
                        <a14:foregroundMark x1="49762" y1="25514" x2="58929" y2="23630"/>
                        <a14:foregroundMark x1="58929" y1="23630" x2="54762" y2="18151"/>
                        <a14:foregroundMark x1="52857" y1="15411" x2="60714" y2="22432"/>
                        <a14:foregroundMark x1="60714" y1="22432" x2="60714" y2="23288"/>
                        <a14:foregroundMark x1="60714" y1="20548" x2="54167" y2="15925"/>
                        <a14:foregroundMark x1="54167" y1="15411" x2="60476" y2="19349"/>
                        <a14:foregroundMark x1="44167" y1="25171" x2="35714" y2="20377"/>
                        <a14:foregroundMark x1="35714" y1="20377" x2="41071" y2="16610"/>
                        <a14:foregroundMark x1="39524" y1="26370" x2="41667" y2="27911"/>
                        <a14:foregroundMark x1="51190" y1="9932" x2="55595" y2="8733"/>
                        <a14:foregroundMark x1="69643" y1="52226" x2="71310" y2="55822"/>
                        <a14:foregroundMark x1="69405" y1="69521" x2="88333" y2="63527"/>
                        <a14:foregroundMark x1="88333" y1="63527" x2="81905" y2="62842"/>
                        <a14:foregroundMark x1="92500" y1="62842" x2="92857" y2="57363"/>
                        <a14:foregroundMark x1="96310" y1="58048" x2="93690" y2="58562"/>
                        <a14:foregroundMark x1="40833" y1="90925" x2="50595" y2="92637"/>
                        <a14:foregroundMark x1="50595" y1="92637" x2="59405" y2="90925"/>
                        <a14:foregroundMark x1="63929" y1="92637" x2="65119" y2="91781"/>
                        <a14:foregroundMark x1="36548" y1="90925" x2="38452" y2="91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59" y="3769369"/>
            <a:ext cx="3614751" cy="249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21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F426A-51D6-44C7-81E3-E520C705B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995"/>
            <a:ext cx="10820400" cy="2248105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/>
              <a:t>One keyword for all types of loops – </a:t>
            </a:r>
            <a:r>
              <a:rPr lang="en-US" b="1">
                <a:solidFill>
                  <a:srgbClr val="EC1B23"/>
                </a:solidFill>
              </a:rPr>
              <a:t>for</a:t>
            </a:r>
          </a:p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()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b="1">
                <a:solidFill>
                  <a:srgbClr val="EC1B23"/>
                </a:solidFill>
              </a:rPr>
              <a:t>are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b="1">
                <a:solidFill>
                  <a:srgbClr val="EC1B23"/>
                </a:solidFill>
              </a:rPr>
              <a:t>optional</a:t>
            </a:r>
            <a:r>
              <a:rPr lang="en-US">
                <a:solidFill>
                  <a:schemeClr val="tx2"/>
                </a:solidFill>
              </a:rPr>
              <a:t>, but </a:t>
            </a:r>
            <a:r>
              <a:rPr lang="en-US" b="1">
                <a:solidFill>
                  <a:srgbClr val="EC1B23"/>
                </a:solidFill>
              </a:rPr>
              <a:t>{}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b="1">
                <a:solidFill>
                  <a:srgbClr val="EC1B23"/>
                </a:solidFill>
              </a:rPr>
              <a:t>are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b="1">
                <a:solidFill>
                  <a:srgbClr val="EC1B23"/>
                </a:solidFill>
              </a:rPr>
              <a:t>required</a:t>
            </a:r>
          </a:p>
          <a:p>
            <a:pPr marL="314960" indent="-314960">
              <a:lnSpc>
                <a:spcPct val="100000"/>
              </a:lnSpc>
            </a:pPr>
            <a:r>
              <a:rPr lang="en-US">
                <a:solidFill>
                  <a:schemeClr val="tx2"/>
                </a:solidFill>
              </a:rPr>
              <a:t>Initialization and increments parts can be omitted </a:t>
            </a:r>
            <a:r>
              <a:rPr lang="en-US"/>
              <a:t>–</a:t>
            </a:r>
            <a:r>
              <a:rPr lang="en-US">
                <a:solidFill>
                  <a:schemeClr val="tx2"/>
                </a:solidFill>
              </a:rPr>
              <a:t> acts like </a:t>
            </a:r>
            <a:r>
              <a:rPr lang="en-US" b="1">
                <a:solidFill>
                  <a:srgbClr val="EC1B23"/>
                </a:solidFill>
              </a:rPr>
              <a:t>while</a:t>
            </a:r>
            <a:endParaRPr lang="bg-BG" b="1">
              <a:solidFill>
                <a:srgbClr val="EC1B23"/>
              </a:solidFill>
            </a:endParaRPr>
          </a:p>
          <a:p>
            <a:pPr marL="314960" indent="-314960">
              <a:lnSpc>
                <a:spcPct val="100000"/>
              </a:lnSpc>
            </a:pPr>
            <a:endParaRPr lang="en-US" b="1">
              <a:solidFill>
                <a:srgbClr val="FF0000"/>
              </a:solidFill>
            </a:endParaRPr>
          </a:p>
          <a:p>
            <a:pPr marL="314960" indent="-314960">
              <a:lnSpc>
                <a:spcPct val="100000"/>
              </a:lnSpc>
            </a:pP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0F5C2A8-7EAF-16E7-0B60-2D7037B12ABA}"/>
              </a:ext>
            </a:extLst>
          </p:cNvPr>
          <p:cNvSpPr txBox="1">
            <a:spLocks/>
          </p:cNvSpPr>
          <p:nvPr/>
        </p:nvSpPr>
        <p:spPr>
          <a:xfrm>
            <a:off x="5269384" y="3594100"/>
            <a:ext cx="5214611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for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j := 5; j &lt; 10;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j++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fmt.Println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(j)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" name="Picture 1" descr="A picture containing clipart, animated cartoon, illustration, cartoon&#10;&#10;Description automatically generated">
            <a:extLst>
              <a:ext uri="{FF2B5EF4-FFF2-40B4-BE49-F238E27FC236}">
                <a16:creationId xmlns:a16="http://schemas.microsoft.com/office/drawing/2014/main" id="{29F70B3F-E14B-8275-ADCA-EFDE7D640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296621"/>
            <a:ext cx="3561379" cy="35613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45F658-ACBD-A67A-B962-E6E6768EE546}"/>
              </a:ext>
            </a:extLst>
          </p:cNvPr>
          <p:cNvSpPr/>
          <p:nvPr/>
        </p:nvSpPr>
        <p:spPr>
          <a:xfrm>
            <a:off x="6096000" y="3632467"/>
            <a:ext cx="1264920" cy="468630"/>
          </a:xfrm>
          <a:prstGeom prst="rect">
            <a:avLst/>
          </a:prstGeom>
          <a:solidFill>
            <a:srgbClr val="F5F9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1E0B85-21C0-CFEE-031B-E334F397DB7A}"/>
              </a:ext>
            </a:extLst>
          </p:cNvPr>
          <p:cNvSpPr/>
          <p:nvPr/>
        </p:nvSpPr>
        <p:spPr>
          <a:xfrm>
            <a:off x="8629650" y="3632467"/>
            <a:ext cx="1017270" cy="468630"/>
          </a:xfrm>
          <a:prstGeom prst="rect">
            <a:avLst/>
          </a:prstGeom>
          <a:solidFill>
            <a:srgbClr val="F5F9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26673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F426A-51D6-44C7-81E3-E520C705BAEC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 b="1" i="0">
                <a:solidFill>
                  <a:srgbClr val="EC1B23"/>
                </a:solidFill>
                <a:effectLst/>
                <a:latin typeface="-apple-system"/>
              </a:rPr>
              <a:t>Infinite</a:t>
            </a:r>
            <a:r>
              <a:rPr lang="en-US"/>
              <a:t> loop – when </a:t>
            </a:r>
            <a:r>
              <a:rPr lang="en-US" b="1">
                <a:solidFill>
                  <a:srgbClr val="EC1B23"/>
                </a:solidFill>
              </a:rPr>
              <a:t>no condition</a:t>
            </a:r>
            <a:r>
              <a:rPr lang="en-US"/>
              <a:t> is specified</a:t>
            </a:r>
          </a:p>
          <a:p>
            <a:pPr marL="746480" lvl="1" indent="-314960">
              <a:lnSpc>
                <a:spcPct val="100000"/>
              </a:lnSpc>
            </a:pPr>
            <a:r>
              <a:rPr lang="en-US">
                <a:solidFill>
                  <a:schemeClr val="tx2"/>
                </a:solidFill>
              </a:rPr>
              <a:t>It can be stopped by:</a:t>
            </a:r>
          </a:p>
          <a:p>
            <a:pPr marL="1234838" lvl="2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break</a:t>
            </a:r>
            <a:endParaRPr lang="en-US">
              <a:solidFill>
                <a:schemeClr val="tx2"/>
              </a:solidFill>
            </a:endParaRPr>
          </a:p>
          <a:p>
            <a:pPr marL="1234838" lvl="2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return</a:t>
            </a:r>
            <a:endParaRPr lang="en-US">
              <a:solidFill>
                <a:schemeClr val="tx2"/>
              </a:solidFill>
            </a:endParaRPr>
          </a:p>
          <a:p>
            <a:pPr marL="314960" indent="-314960">
              <a:lnSpc>
                <a:spcPct val="100000"/>
              </a:lnSpc>
            </a:pPr>
            <a:r>
              <a:rPr lang="en-US">
                <a:solidFill>
                  <a:schemeClr val="tx2"/>
                </a:solidFill>
              </a:rPr>
              <a:t>Force the next iteration </a:t>
            </a:r>
            <a:r>
              <a:rPr lang="en-US"/>
              <a:t>–</a:t>
            </a:r>
            <a:r>
              <a:rPr lang="en-US">
                <a:solidFill>
                  <a:schemeClr val="tx2"/>
                </a:solidFill>
              </a:rPr>
              <a:t> with </a:t>
            </a:r>
            <a:r>
              <a:rPr lang="en-US" b="1">
                <a:solidFill>
                  <a:srgbClr val="EC1B23"/>
                </a:solidFill>
              </a:rPr>
              <a:t>continue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B4A83D-A773-EF37-82B5-51DE199C6BBB}"/>
              </a:ext>
            </a:extLst>
          </p:cNvPr>
          <p:cNvSpPr txBox="1">
            <a:spLocks/>
          </p:cNvSpPr>
          <p:nvPr/>
        </p:nvSpPr>
        <p:spPr>
          <a:xfrm>
            <a:off x="6139189" y="735409"/>
            <a:ext cx="5214611" cy="50596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n := 0</a:t>
            </a:r>
          </a:p>
          <a:p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for 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 n++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 if n == 10 {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break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 if n%2 == 0 {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   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continue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  </a:t>
            </a:r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fmt.Println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(n)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GB" sz="2600" b="1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CD1E703C-B3D3-F53B-CD0D-3B615E797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t="3127" r="20054"/>
          <a:stretch/>
        </p:blipFill>
        <p:spPr>
          <a:xfrm rot="2329878">
            <a:off x="3470220" y="4446643"/>
            <a:ext cx="1933263" cy="21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0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5">
            <a:extLst>
              <a:ext uri="{FF2B5EF4-FFF2-40B4-BE49-F238E27FC236}">
                <a16:creationId xmlns:a16="http://schemas.microsoft.com/office/drawing/2014/main" id="{6B20FB39-AB0B-7E62-04ED-6F0F96E8D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4768" y="1030816"/>
            <a:ext cx="2631232" cy="794989"/>
          </a:xfrm>
          <a:prstGeom prst="wedgeRoundRectCallout">
            <a:avLst>
              <a:gd name="adj1" fmla="val 44065"/>
              <a:gd name="adj2" fmla="val 7940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Zdravko </a:t>
            </a:r>
            <a:r>
              <a:rPr lang="en-US" sz="2400" err="1"/>
              <a:t>Nikolov</a:t>
            </a:r>
            <a:endParaRPr lang="en-US" sz="2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F2907-87B6-7093-9A27-C5091FEF7084}"/>
              </a:ext>
            </a:extLst>
          </p:cNvPr>
          <p:cNvGrpSpPr/>
          <p:nvPr/>
        </p:nvGrpSpPr>
        <p:grpSpPr>
          <a:xfrm>
            <a:off x="5195375" y="483725"/>
            <a:ext cx="6047824" cy="6475824"/>
            <a:chOff x="4836696" y="496411"/>
            <a:chExt cx="6030087" cy="6456832"/>
          </a:xfrm>
        </p:grpSpPr>
        <p:pic>
          <p:nvPicPr>
            <p:cNvPr id="16" name="Picture 15" descr="Cartoon animal in a pirate garment&#10;&#10;Description automatically generated with low confidence">
              <a:extLst>
                <a:ext uri="{FF2B5EF4-FFF2-40B4-BE49-F238E27FC236}">
                  <a16:creationId xmlns:a16="http://schemas.microsoft.com/office/drawing/2014/main" id="{2B22CD4E-F1EC-2C87-508C-A5CCA731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696" y="496411"/>
              <a:ext cx="6030087" cy="6456832"/>
            </a:xfrm>
            <a:prstGeom prst="rect">
              <a:avLst/>
            </a:prstGeom>
          </p:spPr>
        </p:pic>
        <p:pic>
          <p:nvPicPr>
            <p:cNvPr id="3074" name="Picture 2" descr="Go (programming language) - Wikipedia">
              <a:extLst>
                <a:ext uri="{FF2B5EF4-FFF2-40B4-BE49-F238E27FC236}">
                  <a16:creationId xmlns:a16="http://schemas.microsoft.com/office/drawing/2014/main" id="{B1C7C6F5-F353-2FAC-FB60-61CEF8BC9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8296">
              <a:off x="6718852" y="5120018"/>
              <a:ext cx="427044" cy="16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itle 7">
            <a:extLst>
              <a:ext uri="{FF2B5EF4-FFF2-40B4-BE49-F238E27FC236}">
                <a16:creationId xmlns:a16="http://schemas.microsoft.com/office/drawing/2014/main" id="{30AB785A-6699-3939-902C-3C58E3CE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507"/>
            <a:ext cx="10515600" cy="1273130"/>
          </a:xfrm>
        </p:spPr>
        <p:txBody>
          <a:bodyPr>
            <a:noAutofit/>
          </a:bodyPr>
          <a:lstStyle/>
          <a:p>
            <a:r>
              <a:rPr lang="en-GB" sz="6000"/>
              <a:t>O</a:t>
            </a:r>
            <a:r>
              <a:rPr lang="en-BG" sz="6000"/>
              <a:t>ur boss</a:t>
            </a:r>
          </a:p>
        </p:txBody>
      </p:sp>
    </p:spTree>
    <p:extLst>
      <p:ext uri="{BB962C8B-B14F-4D97-AF65-F5344CB8AC3E}">
        <p14:creationId xmlns:p14="http://schemas.microsoft.com/office/powerpoint/2010/main" val="34360207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Operator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699040-D153-5848-3F78-DA9FACCAEA8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345995"/>
            <a:ext cx="10248900" cy="44911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The </a:t>
            </a:r>
            <a:r>
              <a:rPr lang="en-US" b="1">
                <a:solidFill>
                  <a:srgbClr val="EC1B23"/>
                </a:solidFill>
              </a:rPr>
              <a:t>range</a:t>
            </a:r>
            <a:r>
              <a:rPr lang="en-US"/>
              <a:t> operator is used to iterate over </a:t>
            </a:r>
            <a:r>
              <a:rPr lang="en-US" b="1">
                <a:solidFill>
                  <a:srgbClr val="EC1B23"/>
                </a:solidFill>
              </a:rPr>
              <a:t>various data structures</a:t>
            </a:r>
            <a:r>
              <a:rPr lang="en-US"/>
              <a:t>:</a:t>
            </a:r>
          </a:p>
          <a:p>
            <a:pPr lvl="1">
              <a:lnSpc>
                <a:spcPct val="100000"/>
              </a:lnSpc>
            </a:pPr>
            <a:r>
              <a:rPr lang="en-US"/>
              <a:t>Over </a:t>
            </a:r>
            <a:r>
              <a:rPr lang="en-US" b="1">
                <a:solidFill>
                  <a:srgbClr val="EC1B23"/>
                </a:solidFill>
              </a:rPr>
              <a:t>arrays</a:t>
            </a:r>
            <a:r>
              <a:rPr lang="en-US"/>
              <a:t> and </a:t>
            </a:r>
            <a:r>
              <a:rPr lang="en-US" b="1">
                <a:solidFill>
                  <a:srgbClr val="EC1B23"/>
                </a:solidFill>
              </a:rPr>
              <a:t>slices</a:t>
            </a:r>
            <a:r>
              <a:rPr lang="en-US"/>
              <a:t> – </a:t>
            </a:r>
            <a:r>
              <a:rPr lang="en-US" b="1">
                <a:solidFill>
                  <a:srgbClr val="EC1B23"/>
                </a:solidFill>
              </a:rPr>
              <a:t>index</a:t>
            </a:r>
            <a:r>
              <a:rPr lang="en-US"/>
              <a:t> and </a:t>
            </a:r>
            <a:r>
              <a:rPr lang="en-US" b="1">
                <a:solidFill>
                  <a:srgbClr val="EC1B23"/>
                </a:solidFill>
              </a:rPr>
              <a:t>value</a:t>
            </a:r>
          </a:p>
          <a:p>
            <a:pPr lvl="1">
              <a:lnSpc>
                <a:spcPct val="100000"/>
              </a:lnSpc>
            </a:pPr>
            <a:r>
              <a:rPr lang="en-US"/>
              <a:t>Over </a:t>
            </a:r>
            <a:r>
              <a:rPr lang="en-US" b="1">
                <a:solidFill>
                  <a:srgbClr val="EC1B23"/>
                </a:solidFill>
              </a:rPr>
              <a:t>maps</a:t>
            </a:r>
            <a:r>
              <a:rPr lang="en-US"/>
              <a:t> – </a:t>
            </a:r>
            <a:r>
              <a:rPr lang="en-US" b="1">
                <a:solidFill>
                  <a:srgbClr val="EC1B23"/>
                </a:solidFill>
              </a:rPr>
              <a:t>key</a:t>
            </a:r>
            <a:r>
              <a:rPr lang="en-US"/>
              <a:t> and </a:t>
            </a:r>
            <a:r>
              <a:rPr lang="en-US" b="1">
                <a:solidFill>
                  <a:srgbClr val="EC1B23"/>
                </a:solidFill>
              </a:rPr>
              <a:t>value</a:t>
            </a:r>
          </a:p>
          <a:p>
            <a:pPr lvl="1">
              <a:lnSpc>
                <a:spcPct val="100000"/>
              </a:lnSpc>
            </a:pPr>
            <a:r>
              <a:rPr lang="en-US"/>
              <a:t>Over </a:t>
            </a:r>
            <a:r>
              <a:rPr lang="en-US" b="1">
                <a:solidFill>
                  <a:srgbClr val="EC1B23"/>
                </a:solidFill>
              </a:rPr>
              <a:t>strings</a:t>
            </a:r>
            <a:r>
              <a:rPr lang="en-US"/>
              <a:t> – </a:t>
            </a:r>
            <a:r>
              <a:rPr lang="en-US" b="1">
                <a:solidFill>
                  <a:srgbClr val="EC1B23"/>
                </a:solidFill>
              </a:rPr>
              <a:t>index</a:t>
            </a:r>
            <a:r>
              <a:rPr lang="en-US"/>
              <a:t> and </a:t>
            </a:r>
            <a:r>
              <a:rPr lang="en-US" b="1">
                <a:solidFill>
                  <a:srgbClr val="EC1B23"/>
                </a:solidFill>
              </a:rPr>
              <a:t>Unicode value</a:t>
            </a:r>
            <a:endParaRPr lang="en-US">
              <a:solidFill>
                <a:srgbClr val="EC1B23"/>
              </a:solidFill>
            </a:endParaRPr>
          </a:p>
          <a:p>
            <a:pPr lvl="1">
              <a:lnSpc>
                <a:spcPct val="100000"/>
              </a:lnSpc>
            </a:pPr>
            <a:endParaRPr lang="en-US"/>
          </a:p>
          <a:p>
            <a:pPr lvl="1">
              <a:lnSpc>
                <a:spcPct val="100000"/>
              </a:lnSpc>
            </a:pPr>
            <a:endParaRPr lang="en-US"/>
          </a:p>
        </p:txBody>
      </p:sp>
      <p:pic>
        <p:nvPicPr>
          <p:cNvPr id="2" name="Picture 1" descr="A picture containing clipart, cartoon, drawing, illustration&#10;&#10;Description automatically generated">
            <a:extLst>
              <a:ext uri="{FF2B5EF4-FFF2-40B4-BE49-F238E27FC236}">
                <a16:creationId xmlns:a16="http://schemas.microsoft.com/office/drawing/2014/main" id="{F45B2D82-EF34-A505-7713-643F36989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82" b="92017" l="2370" r="93839">
                        <a14:foregroundMark x1="56398" y1="36975" x2="18957" y2="45378"/>
                        <a14:foregroundMark x1="18957" y1="45378" x2="9953" y2="44958"/>
                        <a14:foregroundMark x1="30806" y1="46639" x2="13744" y2="46639"/>
                        <a14:foregroundMark x1="41232" y1="16387" x2="45972" y2="8824"/>
                        <a14:foregroundMark x1="11374" y1="22269" x2="9482" y2="22357"/>
                        <a14:foregroundMark x1="18483" y1="92017" x2="18483" y2="92017"/>
                        <a14:foregroundMark x1="46445" y1="42017" x2="54976" y2="36975"/>
                        <a14:foregroundMark x1="56398" y1="37815" x2="53081" y2="47899"/>
                        <a14:foregroundMark x1="91943" y1="60504" x2="81167" y2="60504"/>
                        <a14:foregroundMark x1="81077" y1="57962" x2="78613" y2="57705"/>
                        <a14:foregroundMark x1="85308" y1="58403" x2="83147" y2="58178"/>
                        <a14:foregroundMark x1="89994" y1="63432" x2="86730" y2="60924"/>
                        <a14:foregroundMark x1="58294" y1="36134" x2="58294" y2="36134"/>
                        <a14:foregroundMark x1="56872" y1="36555" x2="56872" y2="36555"/>
                        <a14:foregroundMark x1="45498" y1="5882" x2="47393" y2="5882"/>
                        <a14:backgroundMark x1="1422" y1="21429" x2="1422" y2="22689"/>
                        <a14:backgroundMark x1="95261" y1="67227" x2="91469" y2="67227"/>
                        <a14:backgroundMark x1="97630" y1="66807" x2="92417" y2="66807"/>
                        <a14:backgroundMark x1="76303" y1="60924" x2="74408" y2="60924"/>
                        <a14:backgroundMark x1="78199" y1="61345" x2="80095" y2="61765"/>
                        <a14:backgroundMark x1="80569" y1="61345" x2="74882" y2="58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24">
            <a:off x="7596717" y="3824877"/>
            <a:ext cx="2095923" cy="23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54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75543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functions</a:t>
            </a:r>
          </a:p>
        </p:txBody>
      </p:sp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E6DE599A-65E2-1F3C-3672-8965DFE8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73882" flipH="1">
            <a:off x="5602607" y="5067555"/>
            <a:ext cx="1241063" cy="119585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736C3C1-F31B-F074-DA76-DB40FE32A589}"/>
              </a:ext>
            </a:extLst>
          </p:cNvPr>
          <p:cNvSpPr/>
          <p:nvPr/>
        </p:nvSpPr>
        <p:spPr>
          <a:xfrm>
            <a:off x="6870912" y="4672943"/>
            <a:ext cx="2787825" cy="442670"/>
          </a:xfrm>
          <a:prstGeom prst="wedgeRoundRectCallout">
            <a:avLst>
              <a:gd name="adj1" fmla="val -47710"/>
              <a:gd name="adj2" fmla="val 102263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Declare function, not war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6761939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F426A-51D6-44C7-81E3-E520C705B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/>
              <a:t>Defined with the </a:t>
            </a:r>
            <a:r>
              <a:rPr lang="en-US" b="1" err="1">
                <a:solidFill>
                  <a:srgbClr val="EC1B23"/>
                </a:solidFill>
              </a:rPr>
              <a:t>func</a:t>
            </a:r>
            <a:r>
              <a:rPr lang="en-US"/>
              <a:t> keyword, followed by the </a:t>
            </a:r>
            <a:r>
              <a:rPr lang="en-US" b="1">
                <a:solidFill>
                  <a:srgbClr val="EC1B23"/>
                </a:solidFill>
              </a:rPr>
              <a:t>function name </a:t>
            </a:r>
            <a:r>
              <a:rPr lang="en-US"/>
              <a:t>and its </a:t>
            </a:r>
            <a:r>
              <a:rPr lang="en-US" b="1">
                <a:solidFill>
                  <a:srgbClr val="EC1B23"/>
                </a:solidFill>
              </a:rPr>
              <a:t>parameters</a:t>
            </a:r>
          </a:p>
          <a:p>
            <a:pPr marL="314960" indent="-314960">
              <a:lnSpc>
                <a:spcPct val="100000"/>
              </a:lnSpc>
            </a:pPr>
            <a:endParaRPr lang="en-US"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20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20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200">
              <a:latin typeface="Arial"/>
              <a:cs typeface="Arial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7039B73B-4817-8172-EBA5-2DB3E05137C0}"/>
              </a:ext>
            </a:extLst>
          </p:cNvPr>
          <p:cNvSpPr txBox="1">
            <a:spLocks/>
          </p:cNvSpPr>
          <p:nvPr/>
        </p:nvSpPr>
        <p:spPr>
          <a:xfrm>
            <a:off x="838200" y="2784897"/>
            <a:ext cx="5257800" cy="2746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func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add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(x, y int) int {
  return x + y
}</a:t>
            </a: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
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6666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
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:= sum(3, 4)</a:t>
            </a:r>
            <a:endParaRPr lang="en-US" sz="26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icture containing clipart, cartoon&#10;&#10;Description automatically generated">
            <a:extLst>
              <a:ext uri="{FF2B5EF4-FFF2-40B4-BE49-F238E27FC236}">
                <a16:creationId xmlns:a16="http://schemas.microsoft.com/office/drawing/2014/main" id="{0ECE41D8-29BB-72A8-3A93-9AAB971C0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22973" y="3150973"/>
            <a:ext cx="2951205" cy="3215356"/>
          </a:xfrm>
          <a:prstGeom prst="rect">
            <a:avLst/>
          </a:prstGeom>
        </p:spPr>
      </p:pic>
      <p:sp>
        <p:nvSpPr>
          <p:cNvPr id="8" name="AutoShape 5">
            <a:extLst>
              <a:ext uri="{FF2B5EF4-FFF2-40B4-BE49-F238E27FC236}">
                <a16:creationId xmlns:a16="http://schemas.microsoft.com/office/drawing/2014/main" id="{1978DF1E-285D-C5A6-FF85-908E3A216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297" y="3336689"/>
            <a:ext cx="2505028" cy="1421962"/>
          </a:xfrm>
          <a:prstGeom prst="wedgeRoundRectCallout">
            <a:avLst>
              <a:gd name="adj1" fmla="val -137528"/>
              <a:gd name="adj2" fmla="val 50282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>
                <a:solidFill>
                  <a:srgbClr val="FFFFFF"/>
                </a:solidFill>
              </a:rPr>
              <a:t>Functions are </a:t>
            </a:r>
            <a:r>
              <a:rPr lang="en-US" sz="2400" b="1"/>
              <a:t>first-class citizens</a:t>
            </a:r>
          </a:p>
        </p:txBody>
      </p:sp>
    </p:spTree>
    <p:extLst>
      <p:ext uri="{BB962C8B-B14F-4D97-AF65-F5344CB8AC3E}">
        <p14:creationId xmlns:p14="http://schemas.microsoft.com/office/powerpoint/2010/main" val="941273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F426A-51D6-44C7-81E3-E520C705B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996"/>
            <a:ext cx="9962322" cy="2079608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/>
              <a:t>Possible to return multiple values</a:t>
            </a:r>
            <a:endParaRPr lang="bg-BG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7AA8CA7-DCA9-0E0F-DE2D-163DA5CC233F}"/>
              </a:ext>
            </a:extLst>
          </p:cNvPr>
          <p:cNvSpPr txBox="1">
            <a:spLocks/>
          </p:cNvSpPr>
          <p:nvPr/>
        </p:nvSpPr>
        <p:spPr>
          <a:xfrm>
            <a:off x="838200" y="2032448"/>
            <a:ext cx="7541359" cy="3518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func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apply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(f </a:t>
            </a:r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func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(int) int, a int) int {</a:t>
            </a:r>
            <a:b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 return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f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(a)</a:t>
            </a:r>
            <a:b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}</a:t>
            </a:r>
          </a:p>
          <a:p>
            <a:b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func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square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(n int) int {</a:t>
            </a:r>
            <a:b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 return n * n</a:t>
            </a:r>
            <a:b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}</a:t>
            </a:r>
          </a:p>
          <a:p>
            <a:b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result :=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apply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(square, 10)</a:t>
            </a:r>
            <a:endParaRPr lang="en-US" sz="26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 descr="A picture containing clipart, animated cartoon, illustration, child art&#10;&#10;Description automatically generated">
            <a:extLst>
              <a:ext uri="{FF2B5EF4-FFF2-40B4-BE49-F238E27FC236}">
                <a16:creationId xmlns:a16="http://schemas.microsoft.com/office/drawing/2014/main" id="{6276DA1C-1787-63C7-05C4-FF59CB1F9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112393" y="-13359"/>
            <a:ext cx="2079607" cy="2226780"/>
          </a:xfrm>
          <a:prstGeom prst="rect">
            <a:avLst/>
          </a:prstGeom>
        </p:spPr>
      </p:pic>
      <p:sp>
        <p:nvSpPr>
          <p:cNvPr id="2" name="AutoShape 5">
            <a:extLst>
              <a:ext uri="{FF2B5EF4-FFF2-40B4-BE49-F238E27FC236}">
                <a16:creationId xmlns:a16="http://schemas.microsoft.com/office/drawing/2014/main" id="{1A636DFD-80DA-3C40-50B7-967E6CB8A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862" y="3080845"/>
            <a:ext cx="2505028" cy="1421962"/>
          </a:xfrm>
          <a:prstGeom prst="wedgeRoundRectCallout">
            <a:avLst>
              <a:gd name="adj1" fmla="val -188314"/>
              <a:gd name="adj2" fmla="val -8858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99">
                <a:solidFill>
                  <a:srgbClr val="FFFFFF"/>
                </a:solidFill>
              </a:rPr>
              <a:t>Functions are </a:t>
            </a:r>
            <a:r>
              <a:rPr lang="en-US" sz="2400" b="1"/>
              <a:t>first-class citizens</a:t>
            </a:r>
          </a:p>
        </p:txBody>
      </p:sp>
    </p:spTree>
    <p:extLst>
      <p:ext uri="{BB962C8B-B14F-4D97-AF65-F5344CB8AC3E}">
        <p14:creationId xmlns:p14="http://schemas.microsoft.com/office/powerpoint/2010/main" val="4077351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B6CE01-20F4-979C-9A4F-DC0CFD21C751}"/>
              </a:ext>
            </a:extLst>
          </p:cNvPr>
          <p:cNvSpPr/>
          <p:nvPr/>
        </p:nvSpPr>
        <p:spPr>
          <a:xfrm>
            <a:off x="8852452" y="5386665"/>
            <a:ext cx="3339548" cy="1497495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G" sz="1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8BE95DB-2C45-AC9C-AAF5-31762DFE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</p:spPr>
        <p:txBody>
          <a:bodyPr/>
          <a:lstStyle/>
          <a:p>
            <a:r>
              <a:rPr lang="en-US"/>
              <a:t>Functions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08AA2B-6D9C-678D-93CA-D596259F8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994"/>
            <a:ext cx="4994189" cy="2188722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  <a:latin typeface="+mn-ea"/>
                <a:ea typeface="+mn-ea"/>
              </a:rPr>
              <a:t>Closures</a:t>
            </a:r>
            <a:r>
              <a:rPr lang="en-US">
                <a:latin typeface="+mn-ea"/>
                <a:ea typeface="+mn-ea"/>
              </a:rPr>
              <a:t> manipulate the state of their enclosing environment</a:t>
            </a:r>
            <a:endParaRPr lang="bg-BG">
              <a:latin typeface="+mn-ea"/>
              <a:ea typeface="+mn-ea"/>
            </a:endParaRPr>
          </a:p>
          <a:p>
            <a:pPr marL="314960" indent="-314960" hangingPunct="1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  <a:latin typeface="+mn-ea"/>
                <a:ea typeface="+mn-ea"/>
              </a:rPr>
              <a:t>Variadic functions </a:t>
            </a:r>
            <a:r>
              <a:rPr lang="en-US">
                <a:latin typeface="+mn-ea"/>
                <a:ea typeface="+mn-ea"/>
              </a:rPr>
              <a:t>accept a variable number of arguments</a:t>
            </a:r>
            <a:endParaRPr lang="en-US">
              <a:latin typeface="+mn-ea"/>
              <a:ea typeface="+mn-ea"/>
              <a:cs typeface="Arial"/>
            </a:endParaRPr>
          </a:p>
          <a:p>
            <a:pPr marL="0" indent="0" hangingPunct="1">
              <a:lnSpc>
                <a:spcPct val="100000"/>
              </a:lnSpc>
              <a:buFont typeface="Arial"/>
              <a:buNone/>
            </a:pPr>
            <a:endParaRPr lang="en-US">
              <a:latin typeface="+mn-ea"/>
              <a:ea typeface="+mn-ea"/>
              <a:cs typeface="Arial"/>
            </a:endParaRPr>
          </a:p>
          <a:p>
            <a:pPr marL="0" indent="0" hangingPunct="1">
              <a:lnSpc>
                <a:spcPct val="100000"/>
              </a:lnSpc>
              <a:buFont typeface="Arial"/>
              <a:buNone/>
            </a:pPr>
            <a:endParaRPr lang="en-US">
              <a:latin typeface="+mn-ea"/>
              <a:ea typeface="+mn-ea"/>
              <a:cs typeface="Arial"/>
            </a:endParaRPr>
          </a:p>
          <a:p>
            <a:pPr marL="314960" indent="-314960">
              <a:lnSpc>
                <a:spcPct val="100000"/>
              </a:lnSpc>
            </a:pPr>
            <a:endParaRPr lang="bg-BG">
              <a:latin typeface="+mn-ea"/>
              <a:ea typeface="+mn-ea"/>
            </a:endParaRPr>
          </a:p>
          <a:p>
            <a:pPr marL="314960" indent="-314960">
              <a:lnSpc>
                <a:spcPct val="100000"/>
              </a:lnSpc>
            </a:pPr>
            <a:endParaRPr lang="en-US">
              <a:latin typeface="+mn-ea"/>
              <a:ea typeface="+mn-ea"/>
              <a:cs typeface="Arial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06F6F10-BA6E-5315-0919-55DF5D842636}"/>
              </a:ext>
            </a:extLst>
          </p:cNvPr>
          <p:cNvSpPr txBox="1">
            <a:spLocks/>
          </p:cNvSpPr>
          <p:nvPr/>
        </p:nvSpPr>
        <p:spPr>
          <a:xfrm>
            <a:off x="6359613" y="288925"/>
            <a:ext cx="5552660" cy="25933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func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adder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() </a:t>
            </a:r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func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(int) int {</a:t>
            </a:r>
            <a:b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bg-BG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sum</a:t>
            </a: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:= 0</a:t>
            </a:r>
            <a:b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 return </a:t>
            </a:r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func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(x int) int {</a:t>
            </a:r>
            <a:b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bg-BG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  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sum</a:t>
            </a: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+= x</a:t>
            </a:r>
            <a:b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   return 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sum</a:t>
            </a:r>
            <a:b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 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}</a:t>
            </a:r>
            <a:b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}</a:t>
            </a:r>
            <a:endParaRPr lang="en-US" sz="2600">
              <a:solidFill>
                <a:srgbClr val="EB1C2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33248E0-3ADE-A141-FA50-117204C664D1}"/>
              </a:ext>
            </a:extLst>
          </p:cNvPr>
          <p:cNvSpPr txBox="1">
            <a:spLocks/>
          </p:cNvSpPr>
          <p:nvPr/>
        </p:nvSpPr>
        <p:spPr>
          <a:xfrm>
            <a:off x="6359613" y="3278838"/>
            <a:ext cx="5552660" cy="3416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func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 </a:t>
            </a:r>
            <a:r>
              <a:rPr lang="en-US" sz="2600" b="1" err="1">
                <a:solidFill>
                  <a:srgbClr val="EB1C24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vSum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(</a:t>
            </a:r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nums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 ...int) int {​</a:t>
            </a:r>
            <a:br>
              <a:rPr lang="en-US" sz="2600" b="1"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</a:br>
            <a:r>
              <a:rPr lang="bg-BG" sz="2600" b="1">
                <a:solidFill>
                  <a:srgbClr val="FF0000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 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total</a:t>
            </a: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 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:= 0​</a:t>
            </a:r>
            <a:br>
              <a:rPr lang="en-US" sz="2600" b="1"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  for 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_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, 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num</a:t>
            </a: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 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:= range </a:t>
            </a:r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nums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 {​</a:t>
            </a:r>
            <a:br>
              <a:rPr lang="en-US" sz="2600" b="1"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</a:br>
            <a:r>
              <a:rPr lang="bg-BG" sz="2600" b="1">
                <a:solidFill>
                  <a:srgbClr val="FF0000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   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total</a:t>
            </a: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 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+= </a:t>
            </a: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num​</a:t>
            </a:r>
            <a:br>
              <a:rPr lang="en-US" sz="2600" b="1"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  } ​</a:t>
            </a:r>
            <a:br>
              <a:rPr lang="en-US" sz="2600" b="1"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  return 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total</a:t>
            </a: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​</a:t>
            </a:r>
            <a:br>
              <a:rPr lang="en-US" sz="2600" b="1"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</a:b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}​</a:t>
            </a:r>
          </a:p>
          <a:p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​</a:t>
            </a:r>
            <a:br>
              <a:rPr lang="en-US" sz="2600" b="1"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</a:br>
            <a:r>
              <a:rPr lang="en-US" sz="2600" b="1" err="1">
                <a:solidFill>
                  <a:srgbClr val="EB1C24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vResult</a:t>
            </a: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 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:= </a:t>
            </a:r>
            <a:r>
              <a:rPr lang="en-US" sz="2600" b="1" err="1">
                <a:solidFill>
                  <a:srgbClr val="EB1C24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vSum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Segoe UI"/>
                <a:cs typeface="Consolas" panose="020B0609020204030204" pitchFamily="49" charset="0"/>
              </a:rPr>
              <a:t>(1, 2, 3, 4)</a:t>
            </a:r>
            <a:endParaRPr lang="en-US" sz="2600" b="1">
              <a:solidFill>
                <a:srgbClr val="535353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</p:txBody>
      </p:sp>
      <p:pic>
        <p:nvPicPr>
          <p:cNvPr id="19" name="Picture 18" descr="A cartoon of a squirrel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778E4CE3-82D4-1EB3-8769-8694B3943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40" y="3442691"/>
            <a:ext cx="2600697" cy="27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82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 animBg="1"/>
      <p:bldP spid="16" grpId="0" uiExpand="1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500"/>
              <a:buFont typeface="Arial"/>
              <a:buNone/>
            </a:pPr>
            <a:r>
              <a:rPr lang="en-US">
                <a:latin typeface="AccordAlternate Regular"/>
              </a:rPr>
              <a:t>ANONYMOUS FUNCTIONS</a:t>
            </a:r>
          </a:p>
        </p:txBody>
      </p:sp>
      <p:sp>
        <p:nvSpPr>
          <p:cNvPr id="384" name="Google Shape;384;p40"/>
          <p:cNvSpPr txBox="1">
            <a:spLocks noGrp="1"/>
          </p:cNvSpPr>
          <p:nvPr>
            <p:ph type="body" idx="1"/>
          </p:nvPr>
        </p:nvSpPr>
        <p:spPr>
          <a:xfrm>
            <a:off x="838200" y="134599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314960" lvl="0" indent="-3149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40"/>
              <a:buChar char="•"/>
            </a:pPr>
            <a:r>
              <a:rPr lang="en-US" b="1">
                <a:solidFill>
                  <a:srgbClr val="EC1B23"/>
                </a:solidFill>
                <a:latin typeface="AccordAlternate ExtraLight"/>
              </a:rPr>
              <a:t>Anonymous functions </a:t>
            </a:r>
            <a:r>
              <a:rPr lang="en-US">
                <a:latin typeface="AccordAlternate ExtraLight"/>
              </a:rPr>
              <a:t>also known as function literal</a:t>
            </a:r>
          </a:p>
          <a:p>
            <a:pPr marL="314960" lvl="0" indent="-31496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40"/>
              <a:buChar char="•"/>
            </a:pPr>
            <a:r>
              <a:rPr lang="en-US">
                <a:latin typeface="AccordAlternate ExtraLight"/>
              </a:rPr>
              <a:t>Can be treated and utilized just like any other function</a:t>
            </a:r>
            <a:endParaRPr>
              <a:latin typeface="AccordAlternate ExtraLight"/>
            </a:endParaRPr>
          </a:p>
          <a:p>
            <a:pPr marL="314960" lvl="0" indent="-31496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40"/>
              <a:buChar char="•"/>
            </a:pPr>
            <a:r>
              <a:rPr lang="en-US">
                <a:latin typeface="AccordAlternate ExtraLight"/>
              </a:rPr>
              <a:t>Support for functional programming style</a:t>
            </a:r>
            <a:endParaRPr>
              <a:latin typeface="AccordAlternate ExtraLight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5421400" y="3021663"/>
            <a:ext cx="5933660" cy="1358165"/>
          </a:xfrm>
          <a:prstGeom prst="rect">
            <a:avLst/>
          </a:prstGeom>
          <a:solidFill>
            <a:srgbClr val="BBD6EE">
              <a:alpha val="14901"/>
            </a:srgbClr>
          </a:solidFill>
          <a:ln w="127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950" tIns="35975" rIns="107950" bIns="359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600"/>
              <a:buFont typeface="Consolas"/>
              <a:buNone/>
            </a:pPr>
            <a:r>
              <a:rPr lang="en-US" sz="2600" b="1" i="0" u="none" strike="noStrike" cap="none">
                <a:solidFill>
                  <a:srgbClr val="535353"/>
                </a:solidFill>
                <a:latin typeface="Consolas"/>
                <a:ea typeface="Consolas"/>
                <a:cs typeface="Consolas"/>
                <a:sym typeface="Consolas"/>
              </a:rPr>
              <a:t>​</a:t>
            </a:r>
            <a:r>
              <a:rPr lang="en-US" sz="2600" b="1" i="0" u="none" strike="noStrike" cap="none" err="1">
                <a:solidFill>
                  <a:srgbClr val="EB1C24"/>
                </a:solidFill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-US" sz="2600" b="1" i="0" u="none" strike="noStrike" cap="none">
                <a:solidFill>
                  <a:srgbClr val="535353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2600" b="1" i="0" u="none" strike="noStrike" cap="none">
              <a:solidFill>
                <a:srgbClr val="53535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2600"/>
              <a:buFont typeface="Consolas"/>
              <a:buNone/>
            </a:pPr>
            <a:r>
              <a:rPr lang="en-US" sz="2600" b="1" i="0" u="none" strike="noStrike" cap="none">
                <a:solidFill>
                  <a:srgbClr val="535353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2600" b="1" i="0" u="none" strike="noStrike" cap="none" err="1">
                <a:solidFill>
                  <a:srgbClr val="535353"/>
                </a:solidFill>
                <a:latin typeface="Consolas"/>
                <a:ea typeface="Consolas"/>
                <a:cs typeface="Consolas"/>
                <a:sym typeface="Consolas"/>
              </a:rPr>
              <a:t>fmt.</a:t>
            </a:r>
            <a:r>
              <a:rPr lang="en-US" sz="2600" b="1" i="0" u="none" strike="noStrike" cap="none" err="1">
                <a:solidFill>
                  <a:srgbClr val="EB1C24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lang="en-US" sz="2600" b="1" i="0" u="none" strike="noStrike" cap="none">
                <a:solidFill>
                  <a:srgbClr val="535353"/>
                </a:solidFill>
                <a:latin typeface="Consolas"/>
                <a:ea typeface="Consolas"/>
                <a:cs typeface="Consolas"/>
                <a:sym typeface="Consolas"/>
              </a:rPr>
              <a:t>("I am anonymous")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35353"/>
              </a:buClr>
              <a:buSzPts val="2600"/>
              <a:buFont typeface="Consolas"/>
              <a:buNone/>
            </a:pPr>
            <a:r>
              <a:rPr lang="en-US" sz="2600" b="1" i="0" u="none" strike="noStrike" cap="none">
                <a:solidFill>
                  <a:srgbClr val="535353"/>
                </a:solidFill>
                <a:latin typeface="Consolas"/>
                <a:ea typeface="Consolas"/>
                <a:cs typeface="Consolas"/>
                <a:sym typeface="Consolas"/>
              </a:rPr>
              <a:t>}()</a:t>
            </a:r>
            <a:endParaRPr/>
          </a:p>
        </p:txBody>
      </p:sp>
      <p:sp>
        <p:nvSpPr>
          <p:cNvPr id="386" name="Google Shape;386;p40"/>
          <p:cNvSpPr/>
          <p:nvPr/>
        </p:nvSpPr>
        <p:spPr>
          <a:xfrm>
            <a:off x="7221437" y="4543929"/>
            <a:ext cx="3347556" cy="981953"/>
          </a:xfrm>
          <a:prstGeom prst="wedgeRoundRectCallout">
            <a:avLst>
              <a:gd name="adj1" fmla="val -82843"/>
              <a:gd name="adj2" fmla="val -81059"/>
              <a:gd name="adj3" fmla="val 16667"/>
            </a:avLst>
          </a:prstGeom>
          <a:solidFill>
            <a:srgbClr val="C00000">
              <a:alpha val="80000"/>
            </a:srgbClr>
          </a:solidFill>
          <a:ln w="19050" cap="flat" cmpd="sng">
            <a:solidFill>
              <a:srgbClr val="BFBFB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50"/>
              <a:buFont typeface="Arial"/>
              <a:buNone/>
            </a:pPr>
            <a:r>
              <a:rPr lang="en-US" sz="235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Invoke immediately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 descr="Better error handling in Golang: Theory and practical tips | by Ville  Kuosmanen | Level Up Coding">
            <a:extLst>
              <a:ext uri="{FF2B5EF4-FFF2-40B4-BE49-F238E27FC236}">
                <a16:creationId xmlns:a16="http://schemas.microsoft.com/office/drawing/2014/main" id="{CD8ABB6B-A5AC-280A-0AEB-4B6FA9D1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6940" y="3238868"/>
            <a:ext cx="3347556" cy="29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66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 build="allAtOnce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500"/>
              <a:buFont typeface="Arial"/>
              <a:buNone/>
            </a:pPr>
            <a:r>
              <a:rPr lang="en-US">
                <a:latin typeface="AccordAlternate Regular"/>
              </a:rPr>
              <a:t>ANONYMOUS FUNCTIONS</a:t>
            </a:r>
          </a:p>
        </p:txBody>
      </p:sp>
      <p:sp>
        <p:nvSpPr>
          <p:cNvPr id="392" name="Google Shape;392;p41"/>
          <p:cNvSpPr txBox="1">
            <a:spLocks noGrp="1"/>
          </p:cNvSpPr>
          <p:nvPr>
            <p:ph type="body" idx="1"/>
          </p:nvPr>
        </p:nvSpPr>
        <p:spPr>
          <a:xfrm>
            <a:off x="838200" y="134599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314960" lvl="0" indent="-3149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40"/>
              <a:buChar char="•"/>
            </a:pPr>
            <a:r>
              <a:rPr lang="en-US">
                <a:latin typeface="AccordAlternate ExtraLight"/>
              </a:rPr>
              <a:t>Context-specific usage</a:t>
            </a:r>
          </a:p>
          <a:p>
            <a:pPr marL="314960" lvl="0" indent="-31496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40"/>
              <a:buChar char="•"/>
            </a:pPr>
            <a:r>
              <a:rPr lang="en-US">
                <a:latin typeface="AccordAlternate ExtraLight"/>
              </a:rPr>
              <a:t>Concise and modular code</a:t>
            </a:r>
            <a:endParaRPr>
              <a:latin typeface="AccordAlternate ExtraLight"/>
            </a:endParaRPr>
          </a:p>
          <a:p>
            <a:pPr marL="314960" indent="-314960">
              <a:lnSpc>
                <a:spcPct val="100000"/>
              </a:lnSpc>
              <a:buSzPts val="3640"/>
            </a:pPr>
            <a:r>
              <a:rPr lang="en-US">
                <a:latin typeface="AccordAlternate ExtraLight"/>
                <a:ea typeface="Arial"/>
                <a:cs typeface="Arial"/>
                <a:sym typeface="Arial"/>
              </a:rPr>
              <a:t>Usage:</a:t>
            </a:r>
            <a:endParaRPr lang="en-US">
              <a:latin typeface="AccordAlternate ExtraLight"/>
            </a:endParaRPr>
          </a:p>
          <a:p>
            <a:pPr marL="746125" lvl="1" indent="-288925">
              <a:lnSpc>
                <a:spcPct val="100000"/>
              </a:lnSpc>
              <a:buSzPts val="3640"/>
              <a:buFont typeface="Wingdings,Sans-Serif"/>
              <a:buChar char="§"/>
            </a:pPr>
            <a:r>
              <a:rPr lang="en-US">
                <a:latin typeface="AccordAlternate ExtraLight"/>
              </a:rPr>
              <a:t>Callbacks</a:t>
            </a:r>
          </a:p>
          <a:p>
            <a:pPr marL="746125" lvl="1" indent="-288925">
              <a:lnSpc>
                <a:spcPct val="100000"/>
              </a:lnSpc>
              <a:buSzPts val="3640"/>
              <a:buFont typeface="Wingdings,Sans-Serif"/>
              <a:buChar char="§"/>
            </a:pPr>
            <a:r>
              <a:rPr lang="en-US">
                <a:latin typeface="AccordAlternate ExtraLight"/>
              </a:rPr>
              <a:t>Goroutines</a:t>
            </a:r>
          </a:p>
          <a:p>
            <a:pPr marL="746125" lvl="1" indent="-288925">
              <a:lnSpc>
                <a:spcPct val="100000"/>
              </a:lnSpc>
              <a:buSzPts val="3640"/>
              <a:buFont typeface="Wingdings,Sans-Serif"/>
              <a:buChar char="§"/>
            </a:pPr>
            <a:r>
              <a:rPr lang="en-US">
                <a:latin typeface="AccordAlternate ExtraLight"/>
              </a:rPr>
              <a:t>Higher-order functions</a:t>
            </a:r>
          </a:p>
          <a:p>
            <a:pPr marL="746125" lvl="1" indent="-288925">
              <a:lnSpc>
                <a:spcPct val="100000"/>
              </a:lnSpc>
              <a:buSzPts val="3640"/>
              <a:buFont typeface="Wingdings,Sans-Serif"/>
              <a:buChar char="§"/>
            </a:pPr>
            <a:r>
              <a:rPr lang="en-US">
                <a:latin typeface="AccordAlternate ExtraLight"/>
              </a:rPr>
              <a:t>Event handlers</a:t>
            </a:r>
          </a:p>
          <a:p>
            <a:pPr marL="457200" lvl="1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900"/>
              <a:buNone/>
            </a:pPr>
            <a:endParaRPr lang="en-US">
              <a:latin typeface="AccordAlternate ExtraLight"/>
            </a:endParaRPr>
          </a:p>
        </p:txBody>
      </p:sp>
      <p:pic>
        <p:nvPicPr>
          <p:cNvPr id="2" name="Picture 1" descr="A group of cartoon animals with a computer&#10;&#10;Description automatically generated with low confidence">
            <a:extLst>
              <a:ext uri="{FF2B5EF4-FFF2-40B4-BE49-F238E27FC236}">
                <a16:creationId xmlns:a16="http://schemas.microsoft.com/office/drawing/2014/main" id="{A25AABFF-E874-9E49-F405-B8883449F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88" y="1014393"/>
            <a:ext cx="4497612" cy="449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82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361331" cy="892969"/>
          </a:xfrm>
        </p:spPr>
        <p:txBody>
          <a:bodyPr/>
          <a:lstStyle/>
          <a:p>
            <a:r>
              <a:rPr lang="en-US"/>
              <a:t> DEFERRED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F426A-51D6-44C7-81E3-E520C705B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995"/>
            <a:ext cx="10363720" cy="4171583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/>
              <a:t>The </a:t>
            </a:r>
            <a:r>
              <a:rPr lang="en-US" b="1">
                <a:solidFill>
                  <a:srgbClr val="EC1B23"/>
                </a:solidFill>
              </a:rPr>
              <a:t>defer</a:t>
            </a:r>
            <a:r>
              <a:rPr lang="en-US" i="1">
                <a:solidFill>
                  <a:srgbClr val="FF0000"/>
                </a:solidFill>
              </a:rPr>
              <a:t> </a:t>
            </a:r>
            <a:r>
              <a:rPr lang="en-US"/>
              <a:t>keyword schedules a function call to be executed when the surrounding function returns</a:t>
            </a:r>
            <a:endParaRPr lang="bg-BG"/>
          </a:p>
          <a:p>
            <a:pPr marL="314960" indent="-314960">
              <a:lnSpc>
                <a:spcPct val="100000"/>
              </a:lnSpc>
            </a:pPr>
            <a:r>
              <a:rPr lang="en-US"/>
              <a:t>Usage:</a:t>
            </a:r>
          </a:p>
          <a:p>
            <a:pPr marL="746480" lvl="1" indent="-314960">
              <a:lnSpc>
                <a:spcPct val="100000"/>
              </a:lnSpc>
            </a:pPr>
            <a:r>
              <a:rPr lang="en-US"/>
              <a:t>Simplify cleanup tasks</a:t>
            </a:r>
          </a:p>
          <a:p>
            <a:pPr marL="746480" lvl="1" indent="-314960">
              <a:lnSpc>
                <a:spcPct val="100000"/>
              </a:lnSpc>
            </a:pPr>
            <a:r>
              <a:rPr lang="en-US"/>
              <a:t>Free resources after function completes</a:t>
            </a:r>
            <a:endParaRPr lang="en-US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>
              <a:latin typeface="Arial"/>
              <a:cs typeface="Arial"/>
            </a:endParaRPr>
          </a:p>
        </p:txBody>
      </p:sp>
      <p:pic>
        <p:nvPicPr>
          <p:cNvPr id="2" name="Picture 1" descr="A picture containing clipart, cartoon, illustration&#10;&#10;Description automatically generated">
            <a:extLst>
              <a:ext uri="{FF2B5EF4-FFF2-40B4-BE49-F238E27FC236}">
                <a16:creationId xmlns:a16="http://schemas.microsoft.com/office/drawing/2014/main" id="{C152BF78-C755-CC6A-3CE1-CD6E9DA1A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38" y="3954217"/>
            <a:ext cx="2454884" cy="2211201"/>
          </a:xfrm>
          <a:prstGeom prst="rect">
            <a:avLst/>
          </a:prstGeom>
        </p:spPr>
      </p:pic>
      <p:pic>
        <p:nvPicPr>
          <p:cNvPr id="6" name="Picture 5" descr="A picture containing clipart, cartoon, illustration&#10;&#10;Description automatically generated">
            <a:extLst>
              <a:ext uri="{FF2B5EF4-FFF2-40B4-BE49-F238E27FC236}">
                <a16:creationId xmlns:a16="http://schemas.microsoft.com/office/drawing/2014/main" id="{81206331-723F-6290-07E2-4FB4775CC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4482" y="3954218"/>
            <a:ext cx="2454884" cy="22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98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712EE67E-9CF5-F081-7FA9-DDE500F9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</p:spPr>
        <p:txBody>
          <a:bodyPr/>
          <a:lstStyle/>
          <a:p>
            <a:r>
              <a:rPr lang="en-US"/>
              <a:t> DEFERRED Functions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D8B03C5-EBE8-C557-46C8-5EC1E13E4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995"/>
            <a:ext cx="5648633" cy="4351339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/>
              <a:t>Open a file in a function, then defer the </a:t>
            </a:r>
            <a:r>
              <a:rPr lang="en-US" b="1">
                <a:solidFill>
                  <a:srgbClr val="EB1C24"/>
                </a:solidFill>
              </a:rPr>
              <a:t>Close</a:t>
            </a:r>
            <a:r>
              <a:rPr lang="en-US" i="1">
                <a:solidFill>
                  <a:srgbClr val="FF0000"/>
                </a:solidFill>
              </a:rPr>
              <a:t> </a:t>
            </a:r>
            <a:r>
              <a:rPr lang="en-US"/>
              <a:t>method of the file to be called when the functions returns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00A695C-CAE1-CC79-23A0-8CE24527FA6F}"/>
              </a:ext>
            </a:extLst>
          </p:cNvPr>
          <p:cNvSpPr txBox="1">
            <a:spLocks/>
          </p:cNvSpPr>
          <p:nvPr/>
        </p:nvSpPr>
        <p:spPr>
          <a:xfrm>
            <a:off x="6750996" y="1345995"/>
            <a:ext cx="4823877" cy="39506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 </a:t>
            </a:r>
            <a:r>
              <a:rPr lang="en-US" sz="2800" b="1">
                <a:solidFill>
                  <a:srgbClr val="EC1B23"/>
                </a:solidFill>
                <a:ea typeface="+mn-lt"/>
                <a:cs typeface="+mn-lt"/>
              </a:rPr>
              <a:t>f</a:t>
            </a:r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, err := </a:t>
            </a:r>
            <a:r>
              <a:rPr lang="en-US" sz="2800" b="1" err="1">
                <a:solidFill>
                  <a:srgbClr val="EC1B23"/>
                </a:solidFill>
                <a:ea typeface="+mn-lt"/>
                <a:cs typeface="+mn-lt"/>
              </a:rPr>
              <a:t>os.Open</a:t>
            </a:r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("</a:t>
            </a:r>
            <a:r>
              <a:rPr lang="en-US" sz="2800" b="1" err="1">
                <a:solidFill>
                  <a:srgbClr val="666666"/>
                </a:solidFill>
                <a:ea typeface="+mn-lt"/>
                <a:cs typeface="+mn-lt"/>
              </a:rPr>
              <a:t>data.txt</a:t>
            </a:r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")</a:t>
            </a:r>
            <a:br>
              <a:rPr lang="en-US" sz="2800" b="1">
                <a:solidFill>
                  <a:srgbClr val="666666"/>
                </a:solidFill>
                <a:ea typeface="+mn-lt"/>
                <a:cs typeface="+mn-lt"/>
              </a:rPr>
            </a:br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// …</a:t>
            </a:r>
            <a:br>
              <a:rPr lang="en-US" sz="2800" b="1">
                <a:solidFill>
                  <a:srgbClr val="666666"/>
                </a:solidFill>
                <a:ea typeface="+mn-lt"/>
                <a:cs typeface="+mn-lt"/>
              </a:rPr>
            </a:br>
            <a:br>
              <a:rPr lang="en-US" sz="2800" b="1">
                <a:solidFill>
                  <a:srgbClr val="666666"/>
                </a:solidFill>
                <a:ea typeface="+mn-lt"/>
                <a:cs typeface="+mn-lt"/>
              </a:rPr>
            </a:br>
            <a:r>
              <a:rPr lang="en-US" sz="2800" b="1">
                <a:solidFill>
                  <a:srgbClr val="EC1B23"/>
                </a:solidFill>
                <a:ea typeface="+mn-lt"/>
                <a:cs typeface="+mn-lt"/>
              </a:rPr>
              <a:t>defer</a:t>
            </a:r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 </a:t>
            </a:r>
            <a:r>
              <a:rPr lang="en-US" sz="2800" b="1" err="1">
                <a:solidFill>
                  <a:srgbClr val="EC1B23"/>
                </a:solidFill>
                <a:ea typeface="+mn-lt"/>
                <a:cs typeface="+mn-lt"/>
              </a:rPr>
              <a:t>f.Close</a:t>
            </a:r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()</a:t>
            </a:r>
            <a:br>
              <a:rPr lang="en-US" sz="2800" b="1">
                <a:solidFill>
                  <a:srgbClr val="666666"/>
                </a:solidFill>
                <a:ea typeface="+mn-lt"/>
                <a:cs typeface="+mn-lt"/>
              </a:rPr>
            </a:br>
            <a:br>
              <a:rPr lang="en-US" sz="2800" b="1">
                <a:solidFill>
                  <a:srgbClr val="666666"/>
                </a:solidFill>
                <a:ea typeface="+mn-lt"/>
                <a:cs typeface="+mn-lt"/>
              </a:rPr>
            </a:br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scan1 := </a:t>
            </a:r>
            <a:r>
              <a:rPr lang="en-US" sz="2800" b="1" err="1">
                <a:solidFill>
                  <a:srgbClr val="666666"/>
                </a:solidFill>
                <a:ea typeface="+mn-lt"/>
                <a:cs typeface="+mn-lt"/>
              </a:rPr>
              <a:t>bufio.NewScanner</a:t>
            </a:r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(f)</a:t>
            </a:r>
            <a:br>
              <a:rPr lang="en-US" sz="2800" b="1">
                <a:solidFill>
                  <a:srgbClr val="666666"/>
                </a:solidFill>
                <a:ea typeface="+mn-lt"/>
                <a:cs typeface="+mn-lt"/>
              </a:rPr>
            </a:br>
            <a:br>
              <a:rPr lang="en-US" sz="2800" b="1">
                <a:solidFill>
                  <a:srgbClr val="666666"/>
                </a:solidFill>
                <a:ea typeface="+mn-lt"/>
                <a:cs typeface="+mn-lt"/>
              </a:rPr>
            </a:br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for scan1.Scan() {</a:t>
            </a:r>
            <a:br>
              <a:rPr lang="en-US" sz="2800" b="1">
                <a:solidFill>
                  <a:srgbClr val="666666"/>
                </a:solidFill>
                <a:ea typeface="+mn-lt"/>
                <a:cs typeface="+mn-lt"/>
              </a:rPr>
            </a:br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   pl("Prime :", scan1.Text())</a:t>
            </a:r>
            <a:br>
              <a:rPr lang="en-US" sz="2800" b="1">
                <a:solidFill>
                  <a:srgbClr val="666666"/>
                </a:solidFill>
                <a:ea typeface="+mn-lt"/>
                <a:cs typeface="+mn-lt"/>
              </a:rPr>
            </a:br>
            <a:r>
              <a:rPr lang="en-US" sz="2800" b="1">
                <a:solidFill>
                  <a:srgbClr val="666666"/>
                </a:solidFill>
                <a:ea typeface="+mn-lt"/>
                <a:cs typeface="+mn-lt"/>
              </a:rPr>
              <a:t>}</a:t>
            </a:r>
            <a:endParaRPr lang="bg-BG" sz="2800">
              <a:solidFill>
                <a:srgbClr val="66666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73B5EF-4D43-3D52-7659-F8A4F25BE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357" y="2907127"/>
            <a:ext cx="2694850" cy="28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97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7">
            <a:extLst>
              <a:ext uri="{FF2B5EF4-FFF2-40B4-BE49-F238E27FC236}">
                <a16:creationId xmlns:a16="http://schemas.microsoft.com/office/drawing/2014/main" id="{46C106AD-3A49-A7C2-37DB-8F15AD3AC6E4}"/>
              </a:ext>
            </a:extLst>
          </p:cNvPr>
          <p:cNvSpPr txBox="1">
            <a:spLocks/>
          </p:cNvSpPr>
          <p:nvPr/>
        </p:nvSpPr>
        <p:spPr>
          <a:xfrm>
            <a:off x="838200" y="2806422"/>
            <a:ext cx="10515600" cy="123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algn="r" hangingPunct="1"/>
            <a:r>
              <a:rPr lang="en-US" sz="6000"/>
              <a:t>And the </a:t>
            </a:r>
          </a:p>
          <a:p>
            <a:pPr algn="r" hangingPunct="1"/>
            <a:r>
              <a:rPr lang="en-US" sz="6000"/>
              <a:t>workshops </a:t>
            </a:r>
          </a:p>
          <a:p>
            <a:pPr algn="r" hangingPunct="1"/>
            <a:r>
              <a:rPr lang="en-US" sz="6000"/>
              <a:t>master</a:t>
            </a:r>
            <a:endParaRPr lang="en-BG" sz="60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2EB10-4E4D-DA10-54DC-A11874BBF4BA}"/>
              </a:ext>
            </a:extLst>
          </p:cNvPr>
          <p:cNvGrpSpPr/>
          <p:nvPr/>
        </p:nvGrpSpPr>
        <p:grpSpPr>
          <a:xfrm rot="5400000">
            <a:off x="373651" y="-472124"/>
            <a:ext cx="6047101" cy="6991350"/>
            <a:chOff x="2125349" y="139193"/>
            <a:chExt cx="6047101" cy="69913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362ACF1-2BB4-6CFA-9E08-C696732AFDF4}"/>
                </a:ext>
              </a:extLst>
            </p:cNvPr>
            <p:cNvGrpSpPr/>
            <p:nvPr/>
          </p:nvGrpSpPr>
          <p:grpSpPr>
            <a:xfrm>
              <a:off x="2125349" y="139193"/>
              <a:ext cx="6047101" cy="6991350"/>
              <a:chOff x="6489382" y="3890116"/>
              <a:chExt cx="2609974" cy="301751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32F287F-F0F5-2E4D-EB28-50641EB8A779}"/>
                  </a:ext>
                </a:extLst>
              </p:cNvPr>
              <p:cNvGrpSpPr/>
              <p:nvPr/>
            </p:nvGrpSpPr>
            <p:grpSpPr>
              <a:xfrm>
                <a:off x="6489382" y="3890116"/>
                <a:ext cx="2609974" cy="3017519"/>
                <a:chOff x="4919661" y="-545951"/>
                <a:chExt cx="6403975" cy="7403950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713ED37B-DDEA-63F9-0B23-C0115AFCC4F9}"/>
                    </a:ext>
                  </a:extLst>
                </p:cNvPr>
                <p:cNvGrpSpPr/>
                <p:nvPr/>
              </p:nvGrpSpPr>
              <p:grpSpPr>
                <a:xfrm>
                  <a:off x="4919661" y="-1"/>
                  <a:ext cx="6403975" cy="6858000"/>
                  <a:chOff x="4919661" y="-1"/>
                  <a:chExt cx="6403975" cy="6858000"/>
                </a:xfrm>
              </p:grpSpPr>
              <p:pic>
                <p:nvPicPr>
                  <p:cNvPr id="9" name="Picture 14">
                    <a:extLst>
                      <a:ext uri="{FF2B5EF4-FFF2-40B4-BE49-F238E27FC236}">
                        <a16:creationId xmlns:a16="http://schemas.microsoft.com/office/drawing/2014/main" id="{391AC91D-68A8-135A-9C9A-C29D6E6E8C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19661" y="-1"/>
                    <a:ext cx="6403975" cy="6858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6" descr="Police badge PNG transparent image download, size: 512x512px">
                    <a:extLst>
                      <a:ext uri="{FF2B5EF4-FFF2-40B4-BE49-F238E27FC236}">
                        <a16:creationId xmlns:a16="http://schemas.microsoft.com/office/drawing/2014/main" id="{96764B3C-3064-09F2-EEA1-E048D5A6EB9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77631" y="5536036"/>
                    <a:ext cx="911950" cy="9119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" name="Picture 8" descr="Download Aviator Sunglass Transparent Image HQ PNG Image | FreePNGImg">
                  <a:extLst>
                    <a:ext uri="{FF2B5EF4-FFF2-40B4-BE49-F238E27FC236}">
                      <a16:creationId xmlns:a16="http://schemas.microsoft.com/office/drawing/2014/main" id="{ECA46750-2CC7-73BA-9628-D1CDC4739B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1405" y="2923460"/>
                  <a:ext cx="4907280" cy="24863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4" descr="Download Police-cap - Club Penguin Police Hat - Full Size PNG Image - PNGkit">
                  <a:extLst>
                    <a:ext uri="{FF2B5EF4-FFF2-40B4-BE49-F238E27FC236}">
                      <a16:creationId xmlns:a16="http://schemas.microsoft.com/office/drawing/2014/main" id="{F1537C0D-623A-525E-1A44-E28338C8A1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40655" y="-545951"/>
                  <a:ext cx="5763262" cy="37358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" name="Picture 2" descr="Go (programming language) - Wikipedia">
                <a:extLst>
                  <a:ext uri="{FF2B5EF4-FFF2-40B4-BE49-F238E27FC236}">
                    <a16:creationId xmlns:a16="http://schemas.microsoft.com/office/drawing/2014/main" id="{320FCE6C-A43C-0E34-3BF7-F9D722A4B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98296">
                <a:off x="8204264" y="4457373"/>
                <a:ext cx="305032" cy="114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477B5F-6BE0-21B2-60E7-6E630174C34C}"/>
                </a:ext>
              </a:extLst>
            </p:cNvPr>
            <p:cNvSpPr/>
            <p:nvPr/>
          </p:nvSpPr>
          <p:spPr>
            <a:xfrm>
              <a:off x="6321552" y="5169408"/>
              <a:ext cx="560832" cy="176784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BG" sz="18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endParaRPr>
            </a:p>
          </p:txBody>
        </p:sp>
      </p:grpSp>
      <p:sp>
        <p:nvSpPr>
          <p:cNvPr id="19" name="AutoShape 5">
            <a:extLst>
              <a:ext uri="{FF2B5EF4-FFF2-40B4-BE49-F238E27FC236}">
                <a16:creationId xmlns:a16="http://schemas.microsoft.com/office/drawing/2014/main" id="{33102C42-E99C-4456-6BD0-A7273B9DE85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492106" y="1030816"/>
            <a:ext cx="2631232" cy="794989"/>
          </a:xfrm>
          <a:prstGeom prst="wedgeRoundRectCallout">
            <a:avLst>
              <a:gd name="adj1" fmla="val 44065"/>
              <a:gd name="adj2" fmla="val 7940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err="1"/>
              <a:t>Kiril</a:t>
            </a:r>
            <a:r>
              <a:rPr lang="en-US" sz="2400"/>
              <a:t> </a:t>
            </a:r>
            <a:r>
              <a:rPr lang="en-US" sz="2400" err="1"/>
              <a:t>Ribarsky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8778806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607341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methods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33DA2663-5D9C-5E13-9F5A-20864D1CCABF}"/>
              </a:ext>
            </a:extLst>
          </p:cNvPr>
          <p:cNvSpPr/>
          <p:nvPr/>
        </p:nvSpPr>
        <p:spPr>
          <a:xfrm>
            <a:off x="6737847" y="4313509"/>
            <a:ext cx="3179270" cy="442670"/>
          </a:xfrm>
          <a:prstGeom prst="wedgeRoundRectCallout">
            <a:avLst>
              <a:gd name="adj1" fmla="val -47710"/>
              <a:gd name="adj2" fmla="val 102263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I have no idea what I’m doing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  <p:pic>
        <p:nvPicPr>
          <p:cNvPr id="9" name="Графика 5">
            <a:extLst>
              <a:ext uri="{FF2B5EF4-FFF2-40B4-BE49-F238E27FC236}">
                <a16:creationId xmlns:a16="http://schemas.microsoft.com/office/drawing/2014/main" id="{C14F313D-B222-7C6D-5A7D-5C7B3B6FD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73882" flipH="1">
            <a:off x="5332382" y="4822421"/>
            <a:ext cx="1241063" cy="11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1482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0BECD3-F0DC-75BC-8DD1-6A56CA417700}"/>
              </a:ext>
            </a:extLst>
          </p:cNvPr>
          <p:cNvSpPr/>
          <p:nvPr/>
        </p:nvSpPr>
        <p:spPr>
          <a:xfrm>
            <a:off x="0" y="5667682"/>
            <a:ext cx="2714625" cy="117454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G" sz="1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7C6550-453E-C014-0696-0F6C0CD6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</p:spPr>
        <p:txBody>
          <a:bodyPr/>
          <a:lstStyle/>
          <a:p>
            <a:r>
              <a:rPr lang="en-US"/>
              <a:t>Methods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7BDD2F5-29E0-0767-D2F0-04ED15BE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995"/>
            <a:ext cx="5257800" cy="4351339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/>
              <a:t>Method – a function, </a:t>
            </a:r>
            <a:r>
              <a:rPr lang="en-US" b="1">
                <a:solidFill>
                  <a:srgbClr val="EC1B23"/>
                </a:solidFill>
              </a:rPr>
              <a:t>associated with a type</a:t>
            </a:r>
            <a:endParaRPr lang="bg-BG" b="1">
              <a:solidFill>
                <a:srgbClr val="EC1B23"/>
              </a:solidFill>
            </a:endParaRPr>
          </a:p>
          <a:p>
            <a:pPr marL="314960" indent="-314960">
              <a:lnSpc>
                <a:spcPct val="100000"/>
              </a:lnSpc>
            </a:pPr>
            <a:r>
              <a:rPr lang="en-US"/>
              <a:t>Defined with </a:t>
            </a:r>
            <a:r>
              <a:rPr lang="en-US" b="1" err="1">
                <a:solidFill>
                  <a:srgbClr val="EC1B23"/>
                </a:solidFill>
              </a:rPr>
              <a:t>func</a:t>
            </a:r>
            <a:r>
              <a:rPr lang="en-US"/>
              <a:t>, followed by:</a:t>
            </a:r>
          </a:p>
          <a:p>
            <a:pPr marL="746480" lvl="1" indent="-314960">
              <a:lnSpc>
                <a:spcPct val="100000"/>
              </a:lnSpc>
            </a:pPr>
            <a:r>
              <a:rPr lang="en-US"/>
              <a:t>the </a:t>
            </a:r>
            <a:r>
              <a:rPr lang="en-US" b="1">
                <a:solidFill>
                  <a:srgbClr val="EC1B23"/>
                </a:solidFill>
              </a:rPr>
              <a:t>receiver type</a:t>
            </a:r>
          </a:p>
          <a:p>
            <a:pPr marL="746480" lvl="1" indent="-314960">
              <a:lnSpc>
                <a:spcPct val="100000"/>
              </a:lnSpc>
            </a:pPr>
            <a:r>
              <a:rPr lang="en-US"/>
              <a:t>the </a:t>
            </a:r>
            <a:r>
              <a:rPr lang="en-US" b="1">
                <a:solidFill>
                  <a:srgbClr val="EC1B23"/>
                </a:solidFill>
              </a:rPr>
              <a:t>method name</a:t>
            </a:r>
          </a:p>
          <a:p>
            <a:pPr marL="746480" lvl="1" indent="-314960">
              <a:lnSpc>
                <a:spcPct val="100000"/>
              </a:lnSpc>
            </a:pPr>
            <a:r>
              <a:rPr lang="en-US"/>
              <a:t>the </a:t>
            </a:r>
            <a:r>
              <a:rPr lang="en-US" b="1">
                <a:solidFill>
                  <a:srgbClr val="EC1B23"/>
                </a:solidFill>
              </a:rPr>
              <a:t>parameters </a:t>
            </a:r>
            <a:r>
              <a:rPr lang="en-US"/>
              <a:t>and </a:t>
            </a:r>
            <a:r>
              <a:rPr lang="en-US" b="1">
                <a:solidFill>
                  <a:srgbClr val="EC1B23"/>
                </a:solidFill>
              </a:rPr>
              <a:t>return values</a:t>
            </a:r>
            <a:r>
              <a:rPr lang="en-US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>
              <a:cs typeface="Arial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AD1D049-E3A7-37BE-DFF5-DF9AF19D226B}"/>
              </a:ext>
            </a:extLst>
          </p:cNvPr>
          <p:cNvSpPr txBox="1">
            <a:spLocks/>
          </p:cNvSpPr>
          <p:nvPr/>
        </p:nvSpPr>
        <p:spPr>
          <a:xfrm>
            <a:off x="6096000" y="1345995"/>
            <a:ext cx="5830957" cy="39917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type </a:t>
            </a:r>
            <a:r>
              <a:rPr lang="en-US" sz="2600" b="1" err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Rect</a:t>
            </a:r>
            <a:r>
              <a:rPr lang="en-US" sz="2600" b="1">
                <a:solidFill>
                  <a:srgbClr val="FF0000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struct {</a:t>
            </a:r>
            <a:endParaRPr lang="bg-BG" sz="2600">
              <a:solidFill>
                <a:srgbClr val="000000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bg-BG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 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width  float64</a:t>
            </a:r>
            <a:endParaRPr lang="bg-BG" sz="2600">
              <a:solidFill>
                <a:srgbClr val="000000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 height float64 </a:t>
            </a:r>
            <a:endParaRPr lang="bg-BG" sz="2600">
              <a:solidFill>
                <a:srgbClr val="000000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} </a:t>
            </a:r>
            <a:endParaRPr lang="bg-BG" sz="2600" b="1">
              <a:solidFill>
                <a:srgbClr val="535353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sz="2600">
              <a:solidFill>
                <a:srgbClr val="000000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func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(r </a:t>
            </a:r>
            <a:r>
              <a:rPr lang="en-US" sz="2600" b="1" err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Rect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) 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Area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() float64 { </a:t>
            </a:r>
            <a:endParaRPr lang="bg-BG" sz="2600">
              <a:solidFill>
                <a:srgbClr val="000000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 return </a:t>
            </a:r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r.width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* </a:t>
            </a:r>
            <a:r>
              <a:rPr lang="en-US" sz="2600" b="1" err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r.height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</a:t>
            </a:r>
            <a:endParaRPr lang="bg-BG" sz="2600">
              <a:solidFill>
                <a:srgbClr val="000000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}</a:t>
            </a:r>
            <a:endParaRPr lang="bg-BG" sz="2600">
              <a:solidFill>
                <a:srgbClr val="000000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</p:txBody>
      </p:sp>
      <p:pic>
        <p:nvPicPr>
          <p:cNvPr id="9" name="Picture 8" descr="A picture containing clipart, illustration, animated cartoon, animation&#10;&#10;Description automatically generated">
            <a:extLst>
              <a:ext uri="{FF2B5EF4-FFF2-40B4-BE49-F238E27FC236}">
                <a16:creationId xmlns:a16="http://schemas.microsoft.com/office/drawing/2014/main" id="{B9A32BDA-DAA2-75E8-15C0-F5EA73402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7164" y="4742462"/>
            <a:ext cx="2971801" cy="2239236"/>
          </a:xfrm>
          <a:prstGeom prst="rect">
            <a:avLst/>
          </a:prstGeom>
        </p:spPr>
      </p:pic>
      <p:pic>
        <p:nvPicPr>
          <p:cNvPr id="10242" name="Picture 2" descr="Accedia-Logo - Accella Digital">
            <a:extLst>
              <a:ext uri="{FF2B5EF4-FFF2-40B4-BE49-F238E27FC236}">
                <a16:creationId xmlns:a16="http://schemas.microsoft.com/office/drawing/2014/main" id="{7C0E6548-5125-56B1-84FE-50CAB4E08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64" b="24630"/>
          <a:stretch/>
        </p:blipFill>
        <p:spPr bwMode="auto">
          <a:xfrm>
            <a:off x="0" y="5167803"/>
            <a:ext cx="431007" cy="4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84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F426A-51D6-44C7-81E3-E520C705B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995"/>
            <a:ext cx="10515600" cy="2083005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/>
              <a:t>Could be defined with: </a:t>
            </a:r>
          </a:p>
          <a:p>
            <a:pPr marL="746480" lvl="1" indent="-314960">
              <a:lnSpc>
                <a:spcPct val="100000"/>
              </a:lnSpc>
            </a:pPr>
            <a:r>
              <a:rPr lang="en-US" b="1">
                <a:solidFill>
                  <a:srgbClr val="EB1C24"/>
                </a:solidFill>
              </a:rPr>
              <a:t>value receivers</a:t>
            </a:r>
          </a:p>
          <a:p>
            <a:pPr marL="746480" lvl="1" indent="-314960">
              <a:lnSpc>
                <a:spcPct val="100000"/>
              </a:lnSpc>
            </a:pPr>
            <a:r>
              <a:rPr lang="en-US" b="1">
                <a:solidFill>
                  <a:srgbClr val="EB1C24"/>
                </a:solidFill>
              </a:rPr>
              <a:t>pointer receivers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3BB422E6-C8EB-D9C1-C445-FFDD7C4900A2}"/>
              </a:ext>
            </a:extLst>
          </p:cNvPr>
          <p:cNvSpPr txBox="1">
            <a:spLocks/>
          </p:cNvSpPr>
          <p:nvPr/>
        </p:nvSpPr>
        <p:spPr>
          <a:xfrm>
            <a:off x="4717775" y="1345995"/>
            <a:ext cx="7116418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func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(e Employee) </a:t>
            </a:r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IncrementSalary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() {</a:t>
            </a:r>
            <a:endParaRPr lang="bg-BG" sz="2600" b="1">
              <a:solidFill>
                <a:schemeClr val="tx2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 </a:t>
            </a:r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e.Salary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++</a:t>
            </a:r>
            <a:endParaRPr lang="en-US" sz="2600" b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}</a:t>
            </a:r>
            <a:endParaRPr lang="en-US" sz="2600" b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D8EC7AC-2BA1-E5B4-A9C1-8E2D5005BC4B}"/>
              </a:ext>
            </a:extLst>
          </p:cNvPr>
          <p:cNvSpPr txBox="1">
            <a:spLocks/>
          </p:cNvSpPr>
          <p:nvPr/>
        </p:nvSpPr>
        <p:spPr>
          <a:xfrm>
            <a:off x="4717775" y="3976592"/>
            <a:ext cx="7116418" cy="1358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func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EB1C24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(e *Employee) </a:t>
            </a:r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IncrementSalary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() {</a:t>
            </a:r>
            <a:endParaRPr lang="bg-BG" sz="2600" b="1">
              <a:solidFill>
                <a:schemeClr val="tx2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   </a:t>
            </a:r>
            <a:r>
              <a:rPr lang="en-US" sz="2600" b="1" err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e.Salary</a:t>
            </a:r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++</a:t>
            </a:r>
            <a:endParaRPr lang="en-US" sz="2600" b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600" b="1">
                <a:solidFill>
                  <a:schemeClr val="tx2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}</a:t>
            </a:r>
            <a:endParaRPr lang="en-US" sz="2600" b="1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F5D2A70A-2F7A-109D-7BB1-BB1024649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266" y="3251752"/>
            <a:ext cx="2222186" cy="497210"/>
          </a:xfrm>
          <a:prstGeom prst="wedgeRoundRectCallout">
            <a:avLst>
              <a:gd name="adj1" fmla="val -66958"/>
              <a:gd name="adj2" fmla="val 103588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chemeClr val="tx1"/>
                </a:solidFill>
                <a:ea typeface="+mn-lt"/>
                <a:cs typeface="+mn-lt"/>
              </a:rPr>
              <a:t>e </a:t>
            </a: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is a</a:t>
            </a:r>
            <a:r>
              <a:rPr lang="en-US" sz="24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399">
                <a:solidFill>
                  <a:srgbClr val="FFFFFF"/>
                </a:solidFill>
              </a:rPr>
              <a:t>pointer</a:t>
            </a:r>
            <a:endParaRPr lang="en-US" sz="2400" b="1"/>
          </a:p>
        </p:txBody>
      </p:sp>
      <p:pic>
        <p:nvPicPr>
          <p:cNvPr id="8" name="Picture 7" descr="A picture containing clipart, cartoon, drawing, illustration&#10;&#10;Description automatically generated">
            <a:extLst>
              <a:ext uri="{FF2B5EF4-FFF2-40B4-BE49-F238E27FC236}">
                <a16:creationId xmlns:a16="http://schemas.microsoft.com/office/drawing/2014/main" id="{E4E53A9F-A4F9-12AA-1F22-4B031A1EA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250" b="90917" l="40875" r="61438">
                        <a14:foregroundMark x1="46000" y1="68333" x2="43063" y2="64583"/>
                        <a14:foregroundMark x1="43063" y1="64583" x2="47063" y2="64083"/>
                        <a14:foregroundMark x1="47063" y1="64083" x2="48813" y2="65167"/>
                        <a14:foregroundMark x1="49750" y1="71750" x2="49188" y2="71750"/>
                        <a14:foregroundMark x1="56063" y1="64500" x2="55250" y2="67000"/>
                        <a14:foregroundMark x1="61438" y1="75417" x2="61438" y2="67500"/>
                        <a14:foregroundMark x1="49313" y1="89000" x2="49688" y2="89833"/>
                        <a14:foregroundMark x1="53125" y1="66750" x2="53625" y2="59667"/>
                        <a14:foregroundMark x1="53625" y1="59667" x2="53813" y2="59083"/>
                        <a14:backgroundMark x1="54000" y1="91000" x2="54000" y2="91000"/>
                        <a14:backgroundMark x1="54000" y1="91000" x2="54000" y2="91000"/>
                        <a14:backgroundMark x1="54063" y1="91000" x2="54063" y2="91000"/>
                        <a14:backgroundMark x1="54188" y1="90917" x2="54000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32" t="51037" r="36016" b="6838"/>
          <a:stretch/>
        </p:blipFill>
        <p:spPr>
          <a:xfrm flipH="1">
            <a:off x="1361641" y="3117798"/>
            <a:ext cx="2497278" cy="307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694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 animBg="1"/>
      <p:bldP spid="6" grpId="0" uiExpand="1" build="allAtOnce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1739852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VS FUNCTIONS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F426A-51D6-44C7-81E3-E520C705B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996"/>
            <a:ext cx="10515600" cy="4431952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/>
              <a:t>Both used to define reusable pieces of code, but:</a:t>
            </a:r>
          </a:p>
          <a:p>
            <a:pPr marL="746480" lvl="1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Functions</a:t>
            </a:r>
            <a:r>
              <a:rPr lang="en-US"/>
              <a:t> are:</a:t>
            </a:r>
          </a:p>
          <a:p>
            <a:pPr marL="1234838" lvl="2" indent="-314960">
              <a:lnSpc>
                <a:spcPct val="100000"/>
              </a:lnSpc>
            </a:pPr>
            <a:r>
              <a:rPr lang="en-US"/>
              <a:t>can be called from anywhere </a:t>
            </a:r>
          </a:p>
          <a:p>
            <a:pPr marL="1234838" lvl="2" indent="-314960">
              <a:lnSpc>
                <a:spcPct val="100000"/>
              </a:lnSpc>
            </a:pPr>
            <a:r>
              <a:rPr lang="en-US"/>
              <a:t>not associated with any particular type</a:t>
            </a:r>
          </a:p>
          <a:p>
            <a:pPr marL="746480" lvl="1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Methods</a:t>
            </a:r>
            <a:r>
              <a:rPr lang="en-US"/>
              <a:t> are:</a:t>
            </a:r>
          </a:p>
          <a:p>
            <a:pPr marL="1234838" lvl="2" indent="-314960">
              <a:lnSpc>
                <a:spcPct val="100000"/>
              </a:lnSpc>
            </a:pPr>
            <a:r>
              <a:rPr lang="en-US">
                <a:cs typeface="Arial"/>
              </a:rPr>
              <a:t>associated with a particular type</a:t>
            </a:r>
          </a:p>
          <a:p>
            <a:pPr marL="1234838" lvl="2" indent="-314960">
              <a:lnSpc>
                <a:spcPct val="100000"/>
              </a:lnSpc>
            </a:pPr>
            <a:r>
              <a:rPr lang="en-US">
                <a:cs typeface="Arial"/>
              </a:rPr>
              <a:t>can only be called on instances of that type, and they have access to the data stored in those instances 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9653C-A90C-49F0-429E-439BB45FABD6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10515600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endParaRPr lang="en-US"/>
          </a:p>
        </p:txBody>
      </p:sp>
      <p:pic>
        <p:nvPicPr>
          <p:cNvPr id="8" name="Picture 7" descr="Cartoon animal with a mustache and hat&#10;&#10;Description automatically generated with low confidence">
            <a:extLst>
              <a:ext uri="{FF2B5EF4-FFF2-40B4-BE49-F238E27FC236}">
                <a16:creationId xmlns:a16="http://schemas.microsoft.com/office/drawing/2014/main" id="{6701C551-3200-CC38-0300-D702A7C8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38008" y="729560"/>
            <a:ext cx="2250556" cy="24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1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PACKAGES</a:t>
            </a:r>
          </a:p>
        </p:txBody>
      </p:sp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E6DE599A-65E2-1F3C-3672-8965DFE8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3882" flipH="1">
            <a:off x="5032120" y="4442003"/>
            <a:ext cx="1241063" cy="119585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710AFFC-5788-181B-883F-A1077CD2FE92}"/>
              </a:ext>
            </a:extLst>
          </p:cNvPr>
          <p:cNvSpPr/>
          <p:nvPr/>
        </p:nvSpPr>
        <p:spPr>
          <a:xfrm>
            <a:off x="6250968" y="3896399"/>
            <a:ext cx="3889767" cy="442670"/>
          </a:xfrm>
          <a:prstGeom prst="wedgeRoundRectCallout">
            <a:avLst>
              <a:gd name="adj1" fmla="val -47710"/>
              <a:gd name="adj2" fmla="val 102263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Are we going to deliver something?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9021631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699040-D153-5848-3F78-DA9FACCAEA8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1" y="1345995"/>
            <a:ext cx="5401962" cy="45214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Basic </a:t>
            </a:r>
            <a:r>
              <a:rPr lang="en-US" b="1">
                <a:solidFill>
                  <a:srgbClr val="EC1B23"/>
                </a:solidFill>
              </a:rPr>
              <a:t>building block </a:t>
            </a:r>
            <a:r>
              <a:rPr lang="en-US"/>
              <a:t>of a Go program</a:t>
            </a:r>
          </a:p>
          <a:p>
            <a:pPr>
              <a:lnSpc>
                <a:spcPct val="100000"/>
              </a:lnSpc>
            </a:pPr>
            <a:r>
              <a:rPr lang="en-US"/>
              <a:t>Naming convention – lower case, single word</a:t>
            </a:r>
          </a:p>
          <a:p>
            <a:pPr>
              <a:lnSpc>
                <a:spcPct val="100000"/>
              </a:lnSpc>
            </a:pPr>
            <a:r>
              <a:rPr lang="en-US"/>
              <a:t>2 Types:</a:t>
            </a:r>
          </a:p>
          <a:p>
            <a:pPr lvl="1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Executable</a:t>
            </a:r>
            <a:r>
              <a:rPr lang="en-US"/>
              <a:t> – contains </a:t>
            </a:r>
            <a:r>
              <a:rPr lang="en-US" b="1">
                <a:solidFill>
                  <a:srgbClr val="EC1B23"/>
                </a:solidFill>
              </a:rPr>
              <a:t>main</a:t>
            </a:r>
          </a:p>
          <a:p>
            <a:pPr lvl="1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Utility </a:t>
            </a:r>
            <a:r>
              <a:rPr lang="en-US"/>
              <a:t>– everything else</a:t>
            </a:r>
          </a:p>
          <a:p>
            <a:pPr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import</a:t>
            </a:r>
            <a:r>
              <a:rPr lang="en-US"/>
              <a:t> keyword</a:t>
            </a:r>
          </a:p>
          <a:p>
            <a:pPr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() </a:t>
            </a:r>
            <a:r>
              <a:rPr lang="en-US">
                <a:solidFill>
                  <a:schemeClr val="tx2"/>
                </a:solidFill>
              </a:rPr>
              <a:t>for multiple packages</a:t>
            </a:r>
          </a:p>
          <a:p>
            <a:pPr>
              <a:lnSpc>
                <a:spcPct val="100000"/>
              </a:lnSpc>
            </a:pP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711679B-7B13-ACFB-AF33-859A8D691A34}"/>
              </a:ext>
            </a:extLst>
          </p:cNvPr>
          <p:cNvSpPr txBox="1">
            <a:spLocks/>
          </p:cNvSpPr>
          <p:nvPr/>
        </p:nvSpPr>
        <p:spPr>
          <a:xfrm>
            <a:off x="7463510" y="1913185"/>
            <a:ext cx="4295774" cy="18208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rgbClr val="EC1B23"/>
                </a:solidFill>
                <a:latin typeface="Consolas" panose="020B0609020204030204" pitchFamily="49" charset="0"/>
              </a:rPr>
              <a:t>import(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"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fmt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 "math/rand"</a:t>
            </a:r>
          </a:p>
          <a:p>
            <a:r>
              <a:rPr lang="en-GB" sz="2600" b="1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Picture 2" descr="A cartoon animal holding a cup and a book&#10;&#10;Description automatically generated with low confidence">
            <a:extLst>
              <a:ext uri="{FF2B5EF4-FFF2-40B4-BE49-F238E27FC236}">
                <a16:creationId xmlns:a16="http://schemas.microsoft.com/office/drawing/2014/main" id="{41908689-99FF-C7A1-2BF9-5AE9583D6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000" y1="33500" x2="39667" y2="33667"/>
                        <a14:foregroundMark x1="58000" y1="35167" x2="53833" y2="34167"/>
                        <a14:foregroundMark x1="69333" y1="27500" x2="79167" y2="18833"/>
                        <a14:foregroundMark x1="79167" y1="18833" x2="81333" y2="18333"/>
                        <a14:foregroundMark x1="77500" y1="16333" x2="67000" y2="17500"/>
                        <a14:foregroundMark x1="23000" y1="31833" x2="25667" y2="40833"/>
                        <a14:foregroundMark x1="22667" y1="52833" x2="23000" y2="50333"/>
                        <a14:foregroundMark x1="54333" y1="60667" x2="66000" y2="66333"/>
                        <a14:foregroundMark x1="66000" y1="66333" x2="66333" y2="65167"/>
                        <a14:foregroundMark x1="43000" y1="85000" x2="52333" y2="85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91" y="3563485"/>
            <a:ext cx="3005590" cy="30055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DD53DC8-C9D2-8955-BF52-E0C6DCC47868}"/>
              </a:ext>
            </a:extLst>
          </p:cNvPr>
          <p:cNvSpPr/>
          <p:nvPr/>
        </p:nvSpPr>
        <p:spPr>
          <a:xfrm>
            <a:off x="7566660" y="1930430"/>
            <a:ext cx="2651760" cy="1769229"/>
          </a:xfrm>
          <a:custGeom>
            <a:avLst/>
            <a:gdLst>
              <a:gd name="connsiteX0" fmla="*/ 1783080 w 2651760"/>
              <a:gd name="connsiteY0" fmla="*/ 46960 h 1769229"/>
              <a:gd name="connsiteX1" fmla="*/ 1783080 w 2651760"/>
              <a:gd name="connsiteY1" fmla="*/ 46960 h 1769229"/>
              <a:gd name="connsiteX2" fmla="*/ 1657350 w 2651760"/>
              <a:gd name="connsiteY2" fmla="*/ 92680 h 1769229"/>
              <a:gd name="connsiteX3" fmla="*/ 1291590 w 2651760"/>
              <a:gd name="connsiteY3" fmla="*/ 46960 h 1769229"/>
              <a:gd name="connsiteX4" fmla="*/ 1108710 w 2651760"/>
              <a:gd name="connsiteY4" fmla="*/ 35530 h 1769229"/>
              <a:gd name="connsiteX5" fmla="*/ 1131570 w 2651760"/>
              <a:gd name="connsiteY5" fmla="*/ 241270 h 1769229"/>
              <a:gd name="connsiteX6" fmla="*/ 1074420 w 2651760"/>
              <a:gd name="connsiteY6" fmla="*/ 389860 h 1769229"/>
              <a:gd name="connsiteX7" fmla="*/ 811530 w 2651760"/>
              <a:gd name="connsiteY7" fmla="*/ 401290 h 1769229"/>
              <a:gd name="connsiteX8" fmla="*/ 582930 w 2651760"/>
              <a:gd name="connsiteY8" fmla="*/ 481300 h 1769229"/>
              <a:gd name="connsiteX9" fmla="*/ 91440 w 2651760"/>
              <a:gd name="connsiteY9" fmla="*/ 538450 h 1769229"/>
              <a:gd name="connsiteX10" fmla="*/ 22860 w 2651760"/>
              <a:gd name="connsiteY10" fmla="*/ 664180 h 1769229"/>
              <a:gd name="connsiteX11" fmla="*/ 45720 w 2651760"/>
              <a:gd name="connsiteY11" fmla="*/ 961360 h 1769229"/>
              <a:gd name="connsiteX12" fmla="*/ 34290 w 2651760"/>
              <a:gd name="connsiteY12" fmla="*/ 1327120 h 1769229"/>
              <a:gd name="connsiteX13" fmla="*/ 11430 w 2651760"/>
              <a:gd name="connsiteY13" fmla="*/ 1555720 h 1769229"/>
              <a:gd name="connsiteX14" fmla="*/ 0 w 2651760"/>
              <a:gd name="connsiteY14" fmla="*/ 1704310 h 1769229"/>
              <a:gd name="connsiteX15" fmla="*/ 331470 w 2651760"/>
              <a:gd name="connsiteY15" fmla="*/ 1704310 h 1769229"/>
              <a:gd name="connsiteX16" fmla="*/ 1485900 w 2651760"/>
              <a:gd name="connsiteY16" fmla="*/ 1498570 h 1769229"/>
              <a:gd name="connsiteX17" fmla="*/ 2514600 w 2651760"/>
              <a:gd name="connsiteY17" fmla="*/ 1521430 h 1769229"/>
              <a:gd name="connsiteX18" fmla="*/ 2606040 w 2651760"/>
              <a:gd name="connsiteY18" fmla="*/ 1544290 h 1769229"/>
              <a:gd name="connsiteX19" fmla="*/ 2651760 w 2651760"/>
              <a:gd name="connsiteY19" fmla="*/ 1212820 h 1769229"/>
              <a:gd name="connsiteX20" fmla="*/ 2480310 w 2651760"/>
              <a:gd name="connsiteY20" fmla="*/ 527020 h 1769229"/>
              <a:gd name="connsiteX21" fmla="*/ 2343150 w 2651760"/>
              <a:gd name="connsiteY21" fmla="*/ 344140 h 1769229"/>
              <a:gd name="connsiteX22" fmla="*/ 2000250 w 2651760"/>
              <a:gd name="connsiteY22" fmla="*/ 206980 h 1769229"/>
              <a:gd name="connsiteX23" fmla="*/ 1783080 w 2651760"/>
              <a:gd name="connsiteY23" fmla="*/ 46960 h 176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51760" h="1769229">
                <a:moveTo>
                  <a:pt x="1783080" y="46960"/>
                </a:moveTo>
                <a:lnTo>
                  <a:pt x="1783080" y="46960"/>
                </a:lnTo>
                <a:cubicBezTo>
                  <a:pt x="1741170" y="62200"/>
                  <a:pt x="1700477" y="81331"/>
                  <a:pt x="1657350" y="92680"/>
                </a:cubicBezTo>
                <a:cubicBezTo>
                  <a:pt x="1527180" y="126935"/>
                  <a:pt x="1431927" y="76197"/>
                  <a:pt x="1291590" y="46960"/>
                </a:cubicBezTo>
                <a:cubicBezTo>
                  <a:pt x="1189913" y="-20825"/>
                  <a:pt x="1249326" y="-6655"/>
                  <a:pt x="1108710" y="35530"/>
                </a:cubicBezTo>
                <a:cubicBezTo>
                  <a:pt x="1117632" y="89063"/>
                  <a:pt x="1138111" y="200389"/>
                  <a:pt x="1131570" y="241270"/>
                </a:cubicBezTo>
                <a:cubicBezTo>
                  <a:pt x="1123186" y="293671"/>
                  <a:pt x="1121885" y="366128"/>
                  <a:pt x="1074420" y="389860"/>
                </a:cubicBezTo>
                <a:cubicBezTo>
                  <a:pt x="995967" y="429086"/>
                  <a:pt x="899160" y="397480"/>
                  <a:pt x="811530" y="401290"/>
                </a:cubicBezTo>
                <a:cubicBezTo>
                  <a:pt x="735330" y="427960"/>
                  <a:pt x="662237" y="466194"/>
                  <a:pt x="582930" y="481300"/>
                </a:cubicBezTo>
                <a:cubicBezTo>
                  <a:pt x="420909" y="512161"/>
                  <a:pt x="91440" y="538450"/>
                  <a:pt x="91440" y="538450"/>
                </a:cubicBezTo>
                <a:cubicBezTo>
                  <a:pt x="68580" y="580360"/>
                  <a:pt x="31875" y="617300"/>
                  <a:pt x="22860" y="664180"/>
                </a:cubicBezTo>
                <a:cubicBezTo>
                  <a:pt x="19347" y="682450"/>
                  <a:pt x="42140" y="921985"/>
                  <a:pt x="45720" y="961360"/>
                </a:cubicBezTo>
                <a:cubicBezTo>
                  <a:pt x="41910" y="1083280"/>
                  <a:pt x="39957" y="1205272"/>
                  <a:pt x="34290" y="1327120"/>
                </a:cubicBezTo>
                <a:cubicBezTo>
                  <a:pt x="30555" y="1407429"/>
                  <a:pt x="18638" y="1476431"/>
                  <a:pt x="11430" y="1555720"/>
                </a:cubicBezTo>
                <a:cubicBezTo>
                  <a:pt x="6933" y="1605192"/>
                  <a:pt x="3810" y="1654780"/>
                  <a:pt x="0" y="1704310"/>
                </a:cubicBezTo>
                <a:cubicBezTo>
                  <a:pt x="112298" y="1816608"/>
                  <a:pt x="31734" y="1760731"/>
                  <a:pt x="331470" y="1704310"/>
                </a:cubicBezTo>
                <a:cubicBezTo>
                  <a:pt x="1408139" y="1501643"/>
                  <a:pt x="626739" y="1624301"/>
                  <a:pt x="1485900" y="1498570"/>
                </a:cubicBezTo>
                <a:lnTo>
                  <a:pt x="2514600" y="1521430"/>
                </a:lnTo>
                <a:cubicBezTo>
                  <a:pt x="2545992" y="1522711"/>
                  <a:pt x="2593280" y="1573000"/>
                  <a:pt x="2606040" y="1544290"/>
                </a:cubicBezTo>
                <a:cubicBezTo>
                  <a:pt x="2651339" y="1442367"/>
                  <a:pt x="2636520" y="1323310"/>
                  <a:pt x="2651760" y="1212820"/>
                </a:cubicBezTo>
                <a:cubicBezTo>
                  <a:pt x="2625569" y="1093089"/>
                  <a:pt x="2537114" y="651989"/>
                  <a:pt x="2480310" y="527020"/>
                </a:cubicBezTo>
                <a:cubicBezTo>
                  <a:pt x="2448778" y="457650"/>
                  <a:pt x="2405664" y="387711"/>
                  <a:pt x="2343150" y="344140"/>
                </a:cubicBezTo>
                <a:cubicBezTo>
                  <a:pt x="2151390" y="210489"/>
                  <a:pt x="2137085" y="324268"/>
                  <a:pt x="2000250" y="206980"/>
                </a:cubicBezTo>
                <a:cubicBezTo>
                  <a:pt x="1807298" y="41592"/>
                  <a:pt x="1819275" y="73630"/>
                  <a:pt x="1783080" y="46960"/>
                </a:cubicBezTo>
                <a:close/>
              </a:path>
            </a:pathLst>
          </a:custGeom>
          <a:solidFill>
            <a:srgbClr val="F5F9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75731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 animBg="1"/>
      <p:bldP spid="14" grpId="0" animBg="1"/>
      <p:bldP spid="1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Access Modifiers</a:t>
            </a:r>
          </a:p>
        </p:txBody>
      </p:sp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E6DE599A-65E2-1F3C-3672-8965DFE8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73882" flipH="1">
            <a:off x="4656198" y="4131228"/>
            <a:ext cx="1241063" cy="119585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F6E9D2A-C150-DCC3-F623-552A7CB676FB}"/>
              </a:ext>
            </a:extLst>
          </p:cNvPr>
          <p:cNvSpPr/>
          <p:nvPr/>
        </p:nvSpPr>
        <p:spPr>
          <a:xfrm>
            <a:off x="6210349" y="3736616"/>
            <a:ext cx="3891580" cy="442670"/>
          </a:xfrm>
          <a:prstGeom prst="wedgeRoundRectCallout">
            <a:avLst>
              <a:gd name="adj1" fmla="val -52997"/>
              <a:gd name="adj2" fmla="val 107427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I’m just here for the internet access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5566754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Access Modifiers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699040-D153-5848-3F78-DA9FACCAEA8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345995"/>
            <a:ext cx="10248900" cy="4521405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/>
              <a:t>2 two forms of access:</a:t>
            </a:r>
          </a:p>
          <a:p>
            <a:pPr marL="746125" lvl="1" indent="-288925">
              <a:lnSpc>
                <a:spcPct val="100000"/>
              </a:lnSpc>
            </a:pPr>
            <a:r>
              <a:rPr lang="en-US" b="1" err="1">
                <a:solidFill>
                  <a:srgbClr val="EC1B23"/>
                </a:solidFill>
              </a:rPr>
              <a:t>unexported</a:t>
            </a:r>
            <a:r>
              <a:rPr lang="en-US" b="1">
                <a:solidFill>
                  <a:srgbClr val="EC1B23"/>
                </a:solidFill>
              </a:rPr>
              <a:t> </a:t>
            </a:r>
            <a:r>
              <a:rPr lang="en-US">
                <a:solidFill>
                  <a:srgbClr val="EC1B23"/>
                </a:solidFill>
              </a:rPr>
              <a:t>–</a:t>
            </a:r>
            <a:r>
              <a:rPr lang="en-US" b="1">
                <a:solidFill>
                  <a:srgbClr val="EC1B23"/>
                </a:solidFill>
              </a:rPr>
              <a:t> l</a:t>
            </a:r>
            <a:r>
              <a:rPr lang="en-US">
                <a:solidFill>
                  <a:schemeClr val="bg1"/>
                </a:solidFill>
              </a:rPr>
              <a:t>owercase</a:t>
            </a:r>
          </a:p>
          <a:p>
            <a:pPr marL="746125" lvl="1" indent="-288925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Exported </a:t>
            </a:r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b="1">
                <a:solidFill>
                  <a:srgbClr val="EC1B23"/>
                </a:solidFill>
              </a:rPr>
              <a:t>U</a:t>
            </a:r>
            <a:r>
              <a:rPr lang="en-US">
                <a:solidFill>
                  <a:schemeClr val="bg1"/>
                </a:solidFill>
              </a:rPr>
              <a:t>ppercase</a:t>
            </a:r>
          </a:p>
          <a:p>
            <a:pPr marL="746125" lvl="1" indent="-288925">
              <a:lnSpc>
                <a:spcPct val="100000"/>
              </a:lnSpc>
            </a:pPr>
            <a:endParaRPr lang="en-US" b="1">
              <a:solidFill>
                <a:srgbClr val="000000"/>
              </a:solidFill>
            </a:endParaRPr>
          </a:p>
          <a:p>
            <a:pPr marL="746125" lvl="1" indent="-288925">
              <a:lnSpc>
                <a:spcPct val="100000"/>
              </a:lnSpc>
            </a:pPr>
            <a:endParaRPr lang="en-US" b="1">
              <a:solidFill>
                <a:srgbClr val="EC1B23"/>
              </a:solidFill>
            </a:endParaRPr>
          </a:p>
        </p:txBody>
      </p:sp>
      <p:pic>
        <p:nvPicPr>
          <p:cNvPr id="2" name="Picture 1" descr="A picture containing clipart, cartoon, drawing, illustration&#10;&#10;Description automatically generated">
            <a:extLst>
              <a:ext uri="{FF2B5EF4-FFF2-40B4-BE49-F238E27FC236}">
                <a16:creationId xmlns:a16="http://schemas.microsoft.com/office/drawing/2014/main" id="{9B21513D-6FA0-C549-77B1-8B36ACD990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t="6290" r="65577" b="62869"/>
          <a:stretch/>
        </p:blipFill>
        <p:spPr>
          <a:xfrm rot="10800000">
            <a:off x="9107060" y="0"/>
            <a:ext cx="2442885" cy="2152051"/>
          </a:xfrm>
          <a:prstGeom prst="rect">
            <a:avLst/>
          </a:prstGeom>
        </p:spPr>
      </p:pic>
      <p:pic>
        <p:nvPicPr>
          <p:cNvPr id="3" name="Picture 2" descr="A picture containing clipart, cartoon, drawing, illustration&#10;&#10;Description automatically generated">
            <a:extLst>
              <a:ext uri="{FF2B5EF4-FFF2-40B4-BE49-F238E27FC236}">
                <a16:creationId xmlns:a16="http://schemas.microsoft.com/office/drawing/2014/main" id="{2837E5BD-0698-BB4A-7FE6-8E55DB9488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000" b="90833" l="7000" r="28000">
                        <a14:foregroundMark x1="10000" y1="89083" x2="14750" y2="87417"/>
                        <a14:foregroundMark x1="16250" y1="90500" x2="16250" y2="89417"/>
                        <a14:foregroundMark x1="27187" y1="62667" x2="28000" y2="67417"/>
                        <a14:foregroundMark x1="27875" y1="76333" x2="27875" y2="76333"/>
                        <a14:foregroundMark x1="14563" y1="55083" x2="16813" y2="55083"/>
                        <a14:foregroundMark x1="21750" y1="90833" x2="221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7" t="50999" r="69881" b="6547"/>
          <a:stretch/>
        </p:blipFill>
        <p:spPr>
          <a:xfrm>
            <a:off x="2165" y="3206466"/>
            <a:ext cx="2392894" cy="2970183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E53297-BBC0-4EEA-BB8C-979BD3224BA4}"/>
              </a:ext>
            </a:extLst>
          </p:cNvPr>
          <p:cNvSpPr txBox="1">
            <a:spLocks/>
          </p:cNvSpPr>
          <p:nvPr/>
        </p:nvSpPr>
        <p:spPr>
          <a:xfrm>
            <a:off x="3750454" y="2979780"/>
            <a:ext cx="7243132" cy="2746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 err="1">
                <a:solidFill>
                  <a:srgbClr val="666666"/>
                </a:solidFill>
                <a:latin typeface="Consolas"/>
              </a:rPr>
              <a:t>func</a:t>
            </a:r>
            <a:r>
              <a:rPr lang="en-GB" sz="2600" b="1">
                <a:solidFill>
                  <a:srgbClr val="666666"/>
                </a:solidFill>
                <a:latin typeface="Consolas"/>
              </a:rPr>
              <a:t> </a:t>
            </a:r>
            <a:r>
              <a:rPr lang="en-GB" sz="2600" b="1" err="1">
                <a:solidFill>
                  <a:srgbClr val="EC1B23"/>
                </a:solidFill>
                <a:latin typeface="Consolas"/>
              </a:rPr>
              <a:t>l</a:t>
            </a:r>
            <a:r>
              <a:rPr lang="en-GB" sz="2600" b="1" err="1">
                <a:solidFill>
                  <a:srgbClr val="666666"/>
                </a:solidFill>
                <a:latin typeface="Consolas"/>
              </a:rPr>
              <a:t>ocalFunction</a:t>
            </a:r>
            <a:r>
              <a:rPr lang="en-GB" sz="2600" b="1">
                <a:solidFill>
                  <a:srgbClr val="666666"/>
                </a:solidFill>
                <a:latin typeface="Consolas"/>
              </a:rPr>
              <a:t>() {</a:t>
            </a:r>
            <a:endParaRPr lang="en-GB">
              <a:solidFill>
                <a:srgbClr val="666666"/>
              </a:solidFill>
              <a:latin typeface="AccordAlternate Bold"/>
            </a:endParaRPr>
          </a:p>
          <a:p>
            <a:r>
              <a:rPr lang="en-GB" sz="2600" b="1">
                <a:solidFill>
                  <a:srgbClr val="666666"/>
                </a:solidFill>
                <a:latin typeface="Consolas"/>
              </a:rPr>
              <a:t>  </a:t>
            </a:r>
            <a:r>
              <a:rPr lang="en-GB" sz="2600" b="1" err="1">
                <a:solidFill>
                  <a:srgbClr val="666666"/>
                </a:solidFill>
                <a:latin typeface="Consolas"/>
              </a:rPr>
              <a:t>fmt.Println</a:t>
            </a:r>
            <a:r>
              <a:rPr lang="en-GB" sz="2600" b="1">
                <a:solidFill>
                  <a:srgbClr val="666666"/>
                </a:solidFill>
                <a:latin typeface="Consolas"/>
              </a:rPr>
              <a:t>("I'm local!")</a:t>
            </a:r>
            <a:endParaRPr lang="en-GB">
              <a:solidFill>
                <a:srgbClr val="666666"/>
              </a:solidFill>
              <a:latin typeface="AccordAlternate Bold"/>
            </a:endParaRPr>
          </a:p>
          <a:p>
            <a:r>
              <a:rPr lang="en-GB" sz="2600" b="1">
                <a:solidFill>
                  <a:srgbClr val="666666"/>
                </a:solidFill>
                <a:latin typeface="Consolas"/>
              </a:rPr>
              <a:t>}</a:t>
            </a:r>
          </a:p>
          <a:p>
            <a:r>
              <a:rPr lang="en-GB" sz="2600" b="1" err="1">
                <a:solidFill>
                  <a:srgbClr val="666666"/>
                </a:solidFill>
                <a:latin typeface="Consolas"/>
              </a:rPr>
              <a:t>func</a:t>
            </a:r>
            <a:r>
              <a:rPr lang="en-GB" sz="2600" b="1">
                <a:solidFill>
                  <a:srgbClr val="666666"/>
                </a:solidFill>
                <a:latin typeface="Consolas"/>
              </a:rPr>
              <a:t> </a:t>
            </a:r>
            <a:r>
              <a:rPr lang="en-GB" sz="2600" b="1" err="1">
                <a:solidFill>
                  <a:srgbClr val="EC1B23"/>
                </a:solidFill>
                <a:latin typeface="Consolas"/>
              </a:rPr>
              <a:t>E</a:t>
            </a:r>
            <a:r>
              <a:rPr lang="en-GB" sz="2600" b="1" err="1">
                <a:solidFill>
                  <a:srgbClr val="666666"/>
                </a:solidFill>
                <a:latin typeface="Consolas"/>
              </a:rPr>
              <a:t>xportedFunction</a:t>
            </a:r>
            <a:r>
              <a:rPr lang="en-GB" sz="2600" b="1">
                <a:solidFill>
                  <a:srgbClr val="666666"/>
                </a:solidFill>
                <a:latin typeface="Consolas"/>
              </a:rPr>
              <a:t>() {</a:t>
            </a:r>
            <a:endParaRPr lang="en-GB" sz="2600">
              <a:solidFill>
                <a:srgbClr val="666666"/>
              </a:solidFill>
              <a:latin typeface="Consolas"/>
            </a:endParaRPr>
          </a:p>
          <a:p>
            <a:r>
              <a:rPr lang="en-GB" sz="2600" b="1">
                <a:solidFill>
                  <a:srgbClr val="666666"/>
                </a:solidFill>
                <a:latin typeface="Consolas"/>
              </a:rPr>
              <a:t>  </a:t>
            </a:r>
            <a:r>
              <a:rPr lang="en-GB" sz="2600" b="1" err="1">
                <a:solidFill>
                  <a:srgbClr val="666666"/>
                </a:solidFill>
                <a:latin typeface="Consolas"/>
              </a:rPr>
              <a:t>fmt.Println</a:t>
            </a:r>
            <a:r>
              <a:rPr lang="en-GB" sz="2600" b="1">
                <a:solidFill>
                  <a:srgbClr val="666666"/>
                </a:solidFill>
                <a:latin typeface="Consolas"/>
              </a:rPr>
              <a:t>("I'm exported!")</a:t>
            </a:r>
            <a:endParaRPr lang="en-GB" sz="2600">
              <a:solidFill>
                <a:srgbClr val="666666"/>
              </a:solidFill>
              <a:latin typeface="Consolas"/>
            </a:endParaRPr>
          </a:p>
          <a:p>
            <a:r>
              <a:rPr lang="en-GB" sz="2600" b="1">
                <a:solidFill>
                  <a:srgbClr val="666666"/>
                </a:solidFill>
                <a:latin typeface="Consolas"/>
              </a:rPr>
              <a:t>}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93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0CEA9-5B6D-CB81-9D71-B19AA01EC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BG"/>
          </a:p>
          <a:p>
            <a:pPr>
              <a:lnSpc>
                <a:spcPct val="100000"/>
              </a:lnSpc>
            </a:pPr>
            <a:endParaRPr lang="en-BG"/>
          </a:p>
          <a:p>
            <a:pPr>
              <a:lnSpc>
                <a:spcPct val="100000"/>
              </a:lnSpc>
            </a:pPr>
            <a:endParaRPr lang="en-B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3A2942D-1C6F-A15D-4C8C-FC6BC8F6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/>
              <a:t>Basics agenda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0321D4E-09B2-0CBA-1C14-4E7DE56C9471}"/>
              </a:ext>
            </a:extLst>
          </p:cNvPr>
          <p:cNvSpPr txBox="1">
            <a:spLocks/>
          </p:cNvSpPr>
          <p:nvPr/>
        </p:nvSpPr>
        <p:spPr>
          <a:xfrm>
            <a:off x="838200" y="1324767"/>
            <a:ext cx="10515600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>
            <a:lvl1pPr marL="315001" marR="0" indent="-31500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4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1pPr>
            <a:lvl2pPr marL="746521" marR="0" indent="-289321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2pPr>
            <a:lvl3pPr marL="1234879" marR="0" indent="-320479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3pPr>
            <a:lvl4pPr marL="1714500" marR="0" indent="-3429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4pPr>
            <a:lvl5pPr marL="2184888" marR="0" indent="-356088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5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5pPr>
            <a:lvl6pPr marL="26162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6pPr>
            <a:lvl7pPr marL="30734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7pPr>
            <a:lvl8pPr marL="35306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8pPr>
            <a:lvl9pPr marL="3987800" marR="0" indent="-330200" algn="l" defTabSz="914400" rtl="0" latin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ct val="100000"/>
              <a:buFont typeface="Arial"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AccordAlternate ExtraLight"/>
                <a:ea typeface="AccordAlternate ExtraLight"/>
                <a:cs typeface="AccordAlternate ExtraLight"/>
                <a:sym typeface="AccordAlternate Extra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/>
              <a:t>Overview, basic project</a:t>
            </a:r>
          </a:p>
          <a:p>
            <a:pPr hangingPunct="1">
              <a:lnSpc>
                <a:spcPct val="100000"/>
              </a:lnSpc>
            </a:pPr>
            <a:r>
              <a:rPr lang="en-US"/>
              <a:t>Variables, data types</a:t>
            </a:r>
          </a:p>
          <a:p>
            <a:pPr hangingPunct="1">
              <a:lnSpc>
                <a:spcPct val="100000"/>
              </a:lnSpc>
            </a:pPr>
            <a:r>
              <a:rPr lang="en-US"/>
              <a:t>Flow control</a:t>
            </a:r>
          </a:p>
          <a:p>
            <a:pPr hangingPunct="1">
              <a:lnSpc>
                <a:spcPct val="100000"/>
              </a:lnSpc>
            </a:pPr>
            <a:r>
              <a:rPr lang="en-US"/>
              <a:t>Modules, packages</a:t>
            </a:r>
          </a:p>
          <a:p>
            <a:pPr hangingPunct="1">
              <a:lnSpc>
                <a:spcPct val="100000"/>
              </a:lnSpc>
            </a:pPr>
            <a:r>
              <a:rPr lang="en-US"/>
              <a:t>Functions</a:t>
            </a:r>
          </a:p>
          <a:p>
            <a:pPr hangingPunct="1">
              <a:lnSpc>
                <a:spcPct val="100000"/>
              </a:lnSpc>
            </a:pPr>
            <a:r>
              <a:rPr lang="en-US"/>
              <a:t>Quiz with a big prize!</a:t>
            </a:r>
            <a:endParaRPr lang="en-BG"/>
          </a:p>
          <a:p>
            <a:pPr hangingPunct="1">
              <a:lnSpc>
                <a:spcPct val="100000"/>
              </a:lnSpc>
            </a:pPr>
            <a:endParaRPr lang="en-BG"/>
          </a:p>
          <a:p>
            <a:pPr hangingPunct="1">
              <a:lnSpc>
                <a:spcPct val="100000"/>
              </a:lnSpc>
            </a:pPr>
            <a:endParaRPr lang="en-BG"/>
          </a:p>
          <a:p>
            <a:pPr hangingPunct="1">
              <a:lnSpc>
                <a:spcPct val="100000"/>
              </a:lnSpc>
            </a:pPr>
            <a:endParaRPr lang="en-BG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E1CBA5-B2E8-CC04-4BBB-F2E0B1333413}"/>
              </a:ext>
            </a:extLst>
          </p:cNvPr>
          <p:cNvGrpSpPr/>
          <p:nvPr/>
        </p:nvGrpSpPr>
        <p:grpSpPr>
          <a:xfrm>
            <a:off x="4319954" y="1181894"/>
            <a:ext cx="8030636" cy="5352271"/>
            <a:chOff x="4319954" y="1181894"/>
            <a:chExt cx="8030636" cy="5352271"/>
          </a:xfrm>
        </p:grpSpPr>
        <p:pic>
          <p:nvPicPr>
            <p:cNvPr id="5" name="Picture 14" descr="Testing errors in Go — Bitfield Consulting">
              <a:extLst>
                <a:ext uri="{FF2B5EF4-FFF2-40B4-BE49-F238E27FC236}">
                  <a16:creationId xmlns:a16="http://schemas.microsoft.com/office/drawing/2014/main" id="{91963558-85E2-E7C0-B76C-7D2B3F324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2873" y="2846804"/>
              <a:ext cx="3247717" cy="324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Archery target. Goal achieve concept 13165908 PNG">
              <a:extLst>
                <a:ext uri="{FF2B5EF4-FFF2-40B4-BE49-F238E27FC236}">
                  <a16:creationId xmlns:a16="http://schemas.microsoft.com/office/drawing/2014/main" id="{EAB71543-5365-3B4C-F5E2-3B02BE3E5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19954" y="1181894"/>
              <a:ext cx="5779709" cy="5352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270358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699040-D153-5848-3F78-DA9FACCAEA8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74067" y="1115138"/>
            <a:ext cx="10651467" cy="1145773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Modules </a:t>
            </a:r>
            <a:r>
              <a:rPr lang="en-US"/>
              <a:t>consist of </a:t>
            </a:r>
            <a:r>
              <a:rPr lang="en-US" b="1">
                <a:solidFill>
                  <a:srgbClr val="EC1B23"/>
                </a:solidFill>
              </a:rPr>
              <a:t>packages</a:t>
            </a:r>
          </a:p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go.mod</a:t>
            </a:r>
            <a:endParaRPr lang="en-US">
              <a:solidFill>
                <a:srgbClr val="666666"/>
              </a:solidFill>
            </a:endParaRP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666666"/>
              </a:solidFill>
            </a:endParaRP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EC1B23"/>
              </a:solidFill>
            </a:endParaRPr>
          </a:p>
        </p:txBody>
      </p:sp>
      <p:pic>
        <p:nvPicPr>
          <p:cNvPr id="3" name="Picture 2" descr="A picture containing clipart, illustration, child art, drawing&#10;&#10;Description automatically generated">
            <a:extLst>
              <a:ext uri="{FF2B5EF4-FFF2-40B4-BE49-F238E27FC236}">
                <a16:creationId xmlns:a16="http://schemas.microsoft.com/office/drawing/2014/main" id="{A6035EED-E231-9453-07A3-A7C2F0DEA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2" b="97666" l="2250" r="95750">
                        <a14:foregroundMark x1="27750" y1="54842" x2="18250" y2="51575"/>
                        <a14:foregroundMark x1="18250" y1="51575" x2="15250" y2="42357"/>
                        <a14:foregroundMark x1="15250" y1="42357" x2="32125" y2="40607"/>
                        <a14:foregroundMark x1="32125" y1="40607" x2="42125" y2="50525"/>
                        <a14:foregroundMark x1="42125" y1="50525" x2="34625" y2="59043"/>
                        <a14:foregroundMark x1="34625" y1="59043" x2="25000" y2="57643"/>
                        <a14:foregroundMark x1="25000" y1="57643" x2="24500" y2="48425"/>
                        <a14:foregroundMark x1="24500" y1="48425" x2="24750" y2="48075"/>
                        <a14:foregroundMark x1="7500" y1="55776" x2="10750" y2="54142"/>
                        <a14:foregroundMark x1="2250" y1="48658" x2="4125" y2="47491"/>
                        <a14:foregroundMark x1="6750" y1="41657" x2="9375" y2="42240"/>
                        <a14:foregroundMark x1="12375" y1="51692" x2="19125" y2="60210"/>
                        <a14:foregroundMark x1="19125" y1="60210" x2="35625" y2="59393"/>
                        <a14:foregroundMark x1="52000" y1="65811" x2="41125" y2="64877"/>
                        <a14:foregroundMark x1="41125" y1="64877" x2="40500" y2="64644"/>
                        <a14:foregroundMark x1="76125" y1="54492" x2="65625" y2="56359"/>
                        <a14:foregroundMark x1="65625" y1="56359" x2="57625" y2="47375"/>
                        <a14:foregroundMark x1="57625" y1="47375" x2="66250" y2="41307"/>
                        <a14:foregroundMark x1="66250" y1="41307" x2="81250" y2="40957"/>
                        <a14:foregroundMark x1="81250" y1="40957" x2="87625" y2="48541"/>
                        <a14:foregroundMark x1="87625" y1="48541" x2="87125" y2="57526"/>
                        <a14:foregroundMark x1="87125" y1="57526" x2="87250" y2="57876"/>
                        <a14:foregroundMark x1="95750" y1="52042" x2="92875" y2="51692"/>
                        <a14:foregroundMark x1="64375" y1="90898" x2="29375" y2="92065"/>
                        <a14:foregroundMark x1="22875" y1="96966" x2="32750" y2="97200"/>
                        <a14:foregroundMark x1="32750" y1="97200" x2="47125" y2="96966"/>
                        <a14:foregroundMark x1="47125" y1="96966" x2="58000" y2="96966"/>
                        <a14:foregroundMark x1="58000" y1="96966" x2="69125" y2="96733"/>
                        <a14:foregroundMark x1="69125" y1="96733" x2="75875" y2="976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47072" y="-1"/>
            <a:ext cx="1653425" cy="1769165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C8504AE-7200-5D02-42B3-D08F7B671550}"/>
              </a:ext>
            </a:extLst>
          </p:cNvPr>
          <p:cNvSpPr txBox="1">
            <a:spLocks/>
          </p:cNvSpPr>
          <p:nvPr/>
        </p:nvSpPr>
        <p:spPr>
          <a:xfrm>
            <a:off x="975624" y="2260911"/>
            <a:ext cx="10075471" cy="32448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rgbClr val="EC1B23"/>
                </a:solidFill>
                <a:latin typeface="Consolas"/>
              </a:rPr>
              <a:t>module </a:t>
            </a:r>
            <a:r>
              <a:rPr lang="en-GB" sz="2600">
                <a:solidFill>
                  <a:srgbClr val="666666"/>
                </a:solidFill>
                <a:latin typeface="Consolas"/>
              </a:rPr>
              <a:t>github.com/</a:t>
            </a:r>
            <a:r>
              <a:rPr lang="en-GB" sz="2600" err="1">
                <a:solidFill>
                  <a:srgbClr val="666666"/>
                </a:solidFill>
                <a:latin typeface="Consolas"/>
              </a:rPr>
              <a:t>GolangWorkshop</a:t>
            </a:r>
            <a:r>
              <a:rPr lang="en-GB" sz="2600">
                <a:solidFill>
                  <a:srgbClr val="666666"/>
                </a:solidFill>
                <a:latin typeface="Consolas"/>
              </a:rPr>
              <a:t>/</a:t>
            </a:r>
            <a:r>
              <a:rPr lang="en-GB" sz="2600" err="1">
                <a:solidFill>
                  <a:srgbClr val="666666"/>
                </a:solidFill>
                <a:latin typeface="Consolas"/>
              </a:rPr>
              <a:t>golang</a:t>
            </a:r>
            <a:r>
              <a:rPr lang="en-GB" sz="2600">
                <a:solidFill>
                  <a:srgbClr val="666666"/>
                </a:solidFill>
                <a:latin typeface="Consolas"/>
              </a:rPr>
              <a:t>-workshop</a:t>
            </a:r>
            <a:br>
              <a:rPr lang="en-US"/>
            </a:br>
            <a:endParaRPr lang="en-US"/>
          </a:p>
          <a:p>
            <a:r>
              <a:rPr lang="en-GB" sz="2600" b="1">
                <a:solidFill>
                  <a:srgbClr val="EC1B23"/>
                </a:solidFill>
                <a:latin typeface="Consolas"/>
              </a:rPr>
              <a:t>go 1.19</a:t>
            </a:r>
            <a:br>
              <a:rPr lang="en-US"/>
            </a:br>
            <a:endParaRPr lang="en-US"/>
          </a:p>
          <a:p>
            <a:r>
              <a:rPr lang="en-GB" sz="2600" b="1">
                <a:solidFill>
                  <a:srgbClr val="F5F9FC"/>
                </a:solidFill>
                <a:latin typeface="Consolas"/>
              </a:rPr>
              <a:t>require </a:t>
            </a:r>
            <a:r>
              <a:rPr lang="en-GB" sz="2600">
                <a:solidFill>
                  <a:srgbClr val="F5F9FC"/>
                </a:solidFill>
                <a:latin typeface="Consolas"/>
              </a:rPr>
              <a:t>(</a:t>
            </a:r>
          </a:p>
          <a:p>
            <a:r>
              <a:rPr lang="en-GB" sz="2600">
                <a:solidFill>
                  <a:srgbClr val="F5F9FC"/>
                </a:solidFill>
                <a:latin typeface="Consolas"/>
              </a:rPr>
              <a:t>  cloud.google.com/go/</a:t>
            </a:r>
            <a:r>
              <a:rPr lang="en-GB" sz="2600" err="1">
                <a:solidFill>
                  <a:srgbClr val="F5F9FC"/>
                </a:solidFill>
                <a:latin typeface="Consolas"/>
              </a:rPr>
              <a:t>pubsub</a:t>
            </a:r>
            <a:r>
              <a:rPr lang="en-GB" sz="2600">
                <a:solidFill>
                  <a:srgbClr val="F5F9FC"/>
                </a:solidFill>
                <a:latin typeface="Consolas"/>
              </a:rPr>
              <a:t> v1.17.1</a:t>
            </a:r>
            <a:endParaRPr lang="en-GB">
              <a:solidFill>
                <a:srgbClr val="F5F9FC"/>
              </a:solidFill>
            </a:endParaRPr>
          </a:p>
          <a:p>
            <a:r>
              <a:rPr lang="en-GB" sz="2600">
                <a:solidFill>
                  <a:srgbClr val="F5F9FC"/>
                </a:solidFill>
                <a:latin typeface="Consolas"/>
              </a:rPr>
              <a:t>  cloud.google.com/go/storage v1.10.0</a:t>
            </a:r>
            <a:endParaRPr lang="en-GB">
              <a:solidFill>
                <a:srgbClr val="F5F9FC"/>
              </a:solidFill>
            </a:endParaRPr>
          </a:p>
          <a:p>
            <a:r>
              <a:rPr lang="en-GB" sz="2600">
                <a:solidFill>
                  <a:srgbClr val="F5F9FC"/>
                </a:solidFill>
                <a:latin typeface="Consolas"/>
              </a:rPr>
              <a:t>  )</a:t>
            </a:r>
            <a:endParaRPr lang="en-GB">
              <a:solidFill>
                <a:srgbClr val="F5F9FC"/>
              </a:solidFill>
            </a:endParaRP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C76CE065-F8CE-BCAB-84F4-14B2CCA9F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371" y="3008958"/>
            <a:ext cx="2505028" cy="875623"/>
          </a:xfrm>
          <a:prstGeom prst="wedgeRoundRectCallout">
            <a:avLst>
              <a:gd name="adj1" fmla="val -188314"/>
              <a:gd name="adj2" fmla="val -8858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/>
              <a:t>Module Path</a:t>
            </a:r>
          </a:p>
        </p:txBody>
      </p:sp>
      <p:sp>
        <p:nvSpPr>
          <p:cNvPr id="18" name="AutoShape 5">
            <a:extLst>
              <a:ext uri="{FF2B5EF4-FFF2-40B4-BE49-F238E27FC236}">
                <a16:creationId xmlns:a16="http://schemas.microsoft.com/office/drawing/2014/main" id="{456F0404-9B47-EE56-45BF-A57D39BB5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100" y="3110107"/>
            <a:ext cx="2985606" cy="627732"/>
          </a:xfrm>
          <a:prstGeom prst="wedgeRoundRectCallout">
            <a:avLst>
              <a:gd name="adj1" fmla="val -81952"/>
              <a:gd name="adj2" fmla="val -30450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50" b="1"/>
              <a:t>Go version</a:t>
            </a:r>
          </a:p>
        </p:txBody>
      </p:sp>
    </p:spTree>
    <p:extLst>
      <p:ext uri="{BB962C8B-B14F-4D97-AF65-F5344CB8AC3E}">
        <p14:creationId xmlns:p14="http://schemas.microsoft.com/office/powerpoint/2010/main" val="905931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 animBg="1"/>
      <p:bldP spid="6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1239871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Dependency Management</a:t>
            </a:r>
          </a:p>
        </p:txBody>
      </p:sp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E6DE599A-65E2-1F3C-3672-8965DFE8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3882" flipH="1">
            <a:off x="4445673" y="3913444"/>
            <a:ext cx="1241063" cy="119585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1844624-9CD9-2322-9CCE-E4A8B05B356C}"/>
              </a:ext>
            </a:extLst>
          </p:cNvPr>
          <p:cNvSpPr/>
          <p:nvPr/>
        </p:nvSpPr>
        <p:spPr>
          <a:xfrm>
            <a:off x="6340864" y="3883314"/>
            <a:ext cx="2955579" cy="442670"/>
          </a:xfrm>
          <a:prstGeom prst="wedgeRoundRectCallout">
            <a:avLst>
              <a:gd name="adj1" fmla="val -64339"/>
              <a:gd name="adj2" fmla="val 22219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I thought that I’m the boss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6196136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F6649-48D7-4E9B-98EA-8A431F04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Go.mod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699040-D153-5848-3F78-DA9FACCAEA8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345995"/>
            <a:ext cx="10651467" cy="525698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00000"/>
              </a:lnSpc>
            </a:pPr>
            <a:r>
              <a:rPr lang="en-US" b="1">
                <a:solidFill>
                  <a:srgbClr val="EC1B23"/>
                </a:solidFill>
              </a:rPr>
              <a:t>Root </a:t>
            </a:r>
            <a:r>
              <a:rPr lang="en-US">
                <a:solidFill>
                  <a:srgbClr val="666666"/>
                </a:solidFill>
              </a:rPr>
              <a:t>of dependency management</a:t>
            </a: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666666"/>
              </a:solidFill>
            </a:endParaRP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EC1B23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C8504AE-7200-5D02-42B3-D08F7B671550}"/>
              </a:ext>
            </a:extLst>
          </p:cNvPr>
          <p:cNvSpPr txBox="1">
            <a:spLocks/>
          </p:cNvSpPr>
          <p:nvPr/>
        </p:nvSpPr>
        <p:spPr>
          <a:xfrm>
            <a:off x="975624" y="2260911"/>
            <a:ext cx="10075471" cy="32448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b="1">
                <a:solidFill>
                  <a:srgbClr val="EC1B23"/>
                </a:solidFill>
                <a:latin typeface="Consolas"/>
              </a:rPr>
              <a:t>module </a:t>
            </a:r>
            <a:r>
              <a:rPr lang="en-GB" sz="2600">
                <a:solidFill>
                  <a:srgbClr val="666666"/>
                </a:solidFill>
                <a:latin typeface="Consolas"/>
              </a:rPr>
              <a:t>github.com/</a:t>
            </a:r>
            <a:r>
              <a:rPr lang="en-GB" sz="2600" err="1">
                <a:solidFill>
                  <a:srgbClr val="666666"/>
                </a:solidFill>
                <a:latin typeface="Consolas"/>
              </a:rPr>
              <a:t>GolangWorkshop</a:t>
            </a:r>
            <a:r>
              <a:rPr lang="en-GB" sz="2600">
                <a:solidFill>
                  <a:srgbClr val="666666"/>
                </a:solidFill>
                <a:latin typeface="Consolas"/>
              </a:rPr>
              <a:t>/</a:t>
            </a:r>
            <a:r>
              <a:rPr lang="en-GB" sz="2600" err="1">
                <a:solidFill>
                  <a:srgbClr val="666666"/>
                </a:solidFill>
                <a:latin typeface="Consolas"/>
              </a:rPr>
              <a:t>golang</a:t>
            </a:r>
            <a:r>
              <a:rPr lang="en-GB" sz="2600">
                <a:solidFill>
                  <a:srgbClr val="666666"/>
                </a:solidFill>
                <a:latin typeface="Consolas"/>
              </a:rPr>
              <a:t>-workshop</a:t>
            </a:r>
            <a:br>
              <a:rPr lang="en-US"/>
            </a:br>
            <a:endParaRPr lang="en-US"/>
          </a:p>
          <a:p>
            <a:r>
              <a:rPr lang="en-GB" sz="2600" b="1">
                <a:solidFill>
                  <a:srgbClr val="EC1B23"/>
                </a:solidFill>
                <a:latin typeface="Consolas"/>
              </a:rPr>
              <a:t>go 1.19</a:t>
            </a:r>
            <a:br>
              <a:rPr lang="en-US"/>
            </a:br>
            <a:endParaRPr lang="en-US"/>
          </a:p>
          <a:p>
            <a:r>
              <a:rPr lang="en-GB" sz="2600" b="1">
                <a:solidFill>
                  <a:srgbClr val="EC1B23"/>
                </a:solidFill>
                <a:latin typeface="Consolas"/>
              </a:rPr>
              <a:t>require </a:t>
            </a:r>
            <a:r>
              <a:rPr lang="en-GB" sz="2600">
                <a:solidFill>
                  <a:srgbClr val="666666"/>
                </a:solidFill>
                <a:latin typeface="Consolas"/>
              </a:rPr>
              <a:t>(</a:t>
            </a:r>
            <a:endParaRPr lang="en-GB"/>
          </a:p>
          <a:p>
            <a:r>
              <a:rPr lang="en-GB" sz="2600">
                <a:solidFill>
                  <a:srgbClr val="666666"/>
                </a:solidFill>
                <a:latin typeface="Consolas"/>
              </a:rPr>
              <a:t>  </a:t>
            </a:r>
            <a:r>
              <a:rPr lang="en-GB" sz="2600" err="1">
                <a:solidFill>
                  <a:srgbClr val="666666"/>
                </a:solidFill>
                <a:latin typeface="Consolas"/>
              </a:rPr>
              <a:t>cloud.google.com</a:t>
            </a:r>
            <a:r>
              <a:rPr lang="en-GB" sz="2600">
                <a:solidFill>
                  <a:srgbClr val="666666"/>
                </a:solidFill>
                <a:latin typeface="Consolas"/>
              </a:rPr>
              <a:t>/go/</a:t>
            </a:r>
            <a:r>
              <a:rPr lang="en-GB" sz="2600" err="1">
                <a:solidFill>
                  <a:srgbClr val="666666"/>
                </a:solidFill>
                <a:latin typeface="Consolas"/>
              </a:rPr>
              <a:t>pubsub</a:t>
            </a:r>
            <a:r>
              <a:rPr lang="en-GB" sz="2600">
                <a:solidFill>
                  <a:srgbClr val="666666"/>
                </a:solidFill>
                <a:latin typeface="Consolas"/>
              </a:rPr>
              <a:t> v1.17.1</a:t>
            </a:r>
            <a:endParaRPr lang="en-GB"/>
          </a:p>
          <a:p>
            <a:r>
              <a:rPr lang="en-GB" sz="2600">
                <a:solidFill>
                  <a:srgbClr val="666666"/>
                </a:solidFill>
                <a:latin typeface="Consolas"/>
              </a:rPr>
              <a:t>  </a:t>
            </a:r>
            <a:r>
              <a:rPr lang="en-GB" sz="2600" err="1">
                <a:solidFill>
                  <a:srgbClr val="666666"/>
                </a:solidFill>
                <a:latin typeface="Consolas"/>
              </a:rPr>
              <a:t>cloud.google.com</a:t>
            </a:r>
            <a:r>
              <a:rPr lang="en-GB" sz="2600">
                <a:solidFill>
                  <a:srgbClr val="666666"/>
                </a:solidFill>
                <a:latin typeface="Consolas"/>
              </a:rPr>
              <a:t>/go/storage v1.10.0</a:t>
            </a:r>
            <a:endParaRPr lang="en-GB"/>
          </a:p>
          <a:p>
            <a:r>
              <a:rPr lang="en-GB" sz="2600">
                <a:solidFill>
                  <a:srgbClr val="666666"/>
                </a:solidFill>
                <a:latin typeface="Consolas"/>
              </a:rPr>
              <a:t>  )</a:t>
            </a:r>
            <a:endParaRPr lang="en-GB"/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C76CE065-F8CE-BCAB-84F4-14B2CCA9F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371" y="3008958"/>
            <a:ext cx="2505028" cy="875623"/>
          </a:xfrm>
          <a:prstGeom prst="wedgeRoundRectCallout">
            <a:avLst>
              <a:gd name="adj1" fmla="val -188314"/>
              <a:gd name="adj2" fmla="val -8858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/>
              <a:t>Module Path</a:t>
            </a:r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FFA771F6-FBA7-CD10-2612-9EB342530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2209" y="4208537"/>
            <a:ext cx="2985606" cy="915278"/>
          </a:xfrm>
          <a:prstGeom prst="wedgeRoundRectCallout">
            <a:avLst>
              <a:gd name="adj1" fmla="val -81952"/>
              <a:gd name="adj2" fmla="val -30450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50" b="1">
                <a:solidFill>
                  <a:srgbClr val="FFFFFF"/>
                </a:solidFill>
              </a:rPr>
              <a:t>Dependencies</a:t>
            </a:r>
            <a:endParaRPr lang="en-US" sz="2350" b="1"/>
          </a:p>
        </p:txBody>
      </p:sp>
      <p:sp>
        <p:nvSpPr>
          <p:cNvPr id="18" name="AutoShape 5">
            <a:extLst>
              <a:ext uri="{FF2B5EF4-FFF2-40B4-BE49-F238E27FC236}">
                <a16:creationId xmlns:a16="http://schemas.microsoft.com/office/drawing/2014/main" id="{456F0404-9B47-EE56-45BF-A57D39BB5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100" y="3110107"/>
            <a:ext cx="2985606" cy="627732"/>
          </a:xfrm>
          <a:prstGeom prst="wedgeRoundRectCallout">
            <a:avLst>
              <a:gd name="adj1" fmla="val -81952"/>
              <a:gd name="adj2" fmla="val -30450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50" b="1"/>
              <a:t>Go version</a:t>
            </a:r>
          </a:p>
        </p:txBody>
      </p:sp>
      <p:pic>
        <p:nvPicPr>
          <p:cNvPr id="1026" name="Picture 2" descr="6 Ways To Boost the Performance of Your Go Applications | by Mehmet Sezer |  Better Programming">
            <a:extLst>
              <a:ext uri="{FF2B5EF4-FFF2-40B4-BE49-F238E27FC236}">
                <a16:creationId xmlns:a16="http://schemas.microsoft.com/office/drawing/2014/main" id="{69BB2AD3-FF0B-8F94-FBB3-412348255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8571643" y="-1"/>
            <a:ext cx="1731749" cy="187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01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uiExpand="1" build="allAtOnce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B4F4-4841-E629-4371-A9CAF2F8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892969"/>
          </a:xfrm>
        </p:spPr>
        <p:txBody>
          <a:bodyPr anchor="ctr">
            <a:normAutofit/>
          </a:bodyPr>
          <a:lstStyle/>
          <a:p>
            <a:r>
              <a:rPr lang="en-US"/>
              <a:t>Initialization And dependencies</a:t>
            </a: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55D4FE56-141F-F0C5-B81B-00DFBEB73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98" y="3811056"/>
            <a:ext cx="3510801" cy="232364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8E2F3E-FDFB-44B3-1B8F-0CB5C077E12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345995"/>
            <a:ext cx="10901672" cy="2467905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50000"/>
              </a:lnSpc>
            </a:pPr>
            <a:r>
              <a:rPr lang="en-US" b="1">
                <a:solidFill>
                  <a:srgbClr val="EC1B23"/>
                </a:solidFill>
                <a:latin typeface="Arial"/>
                <a:cs typeface="Arial"/>
              </a:rPr>
              <a:t>go mod </a:t>
            </a:r>
            <a:r>
              <a:rPr lang="en-US" b="1" err="1">
                <a:solidFill>
                  <a:srgbClr val="EC1B23"/>
                </a:solidFill>
                <a:latin typeface="Arial"/>
                <a:cs typeface="Arial"/>
              </a:rPr>
              <a:t>init</a:t>
            </a:r>
            <a:r>
              <a:rPr lang="en-US">
                <a:solidFill>
                  <a:srgbClr val="666666"/>
                </a:solidFill>
                <a:latin typeface="Arial"/>
                <a:cs typeface="Arial"/>
              </a:rPr>
              <a:t> github.com/</a:t>
            </a:r>
            <a:r>
              <a:rPr lang="en-US" err="1">
                <a:solidFill>
                  <a:srgbClr val="666666"/>
                </a:solidFill>
                <a:latin typeface="Arial"/>
                <a:cs typeface="Arial"/>
              </a:rPr>
              <a:t>gitusername</a:t>
            </a:r>
            <a:r>
              <a:rPr lang="en-US">
                <a:solidFill>
                  <a:srgbClr val="666666"/>
                </a:solidFill>
                <a:latin typeface="Arial"/>
                <a:cs typeface="Arial"/>
              </a:rPr>
              <a:t>/</a:t>
            </a:r>
            <a:r>
              <a:rPr lang="en-US" err="1">
                <a:solidFill>
                  <a:srgbClr val="666666"/>
                </a:solidFill>
                <a:latin typeface="Arial"/>
                <a:cs typeface="Arial"/>
              </a:rPr>
              <a:t>reponame</a:t>
            </a:r>
            <a:r>
              <a:rPr lang="en-US">
                <a:solidFill>
                  <a:srgbClr val="666666"/>
                </a:solidFill>
                <a:latin typeface="Arial"/>
                <a:cs typeface="Arial"/>
              </a:rPr>
              <a:t> - </a:t>
            </a:r>
            <a:r>
              <a:rPr lang="en-US" b="1">
                <a:solidFill>
                  <a:srgbClr val="EC1B23"/>
                </a:solidFill>
                <a:latin typeface="Arial"/>
                <a:cs typeface="Arial"/>
              </a:rPr>
              <a:t>initialize </a:t>
            </a:r>
            <a:r>
              <a:rPr lang="en-US">
                <a:solidFill>
                  <a:srgbClr val="666666"/>
                </a:solidFill>
                <a:latin typeface="Arial"/>
                <a:cs typeface="Arial"/>
              </a:rPr>
              <a:t>project</a:t>
            </a:r>
          </a:p>
          <a:p>
            <a:pPr marL="314960" indent="-314960">
              <a:lnSpc>
                <a:spcPct val="150000"/>
              </a:lnSpc>
            </a:pPr>
            <a:r>
              <a:rPr lang="en-US" b="1">
                <a:solidFill>
                  <a:srgbClr val="EC1B23"/>
                </a:solidFill>
                <a:latin typeface="Arial"/>
                <a:cs typeface="Arial"/>
              </a:rPr>
              <a:t>go get</a:t>
            </a:r>
            <a:r>
              <a:rPr lang="en-US">
                <a:solidFill>
                  <a:srgbClr val="666666"/>
                </a:solidFill>
                <a:latin typeface="Arial"/>
                <a:cs typeface="Arial"/>
              </a:rPr>
              <a:t> </a:t>
            </a:r>
            <a:r>
              <a:rPr lang="en-US" b="1">
                <a:solidFill>
                  <a:srgbClr val="EC1B23"/>
                </a:solidFill>
                <a:latin typeface="Arial"/>
                <a:cs typeface="Arial"/>
              </a:rPr>
              <a:t>. </a:t>
            </a:r>
            <a:r>
              <a:rPr lang="en-US">
                <a:solidFill>
                  <a:srgbClr val="666666"/>
                </a:solidFill>
                <a:latin typeface="Arial"/>
                <a:cs typeface="Arial"/>
              </a:rPr>
              <a:t>- </a:t>
            </a:r>
            <a:r>
              <a:rPr lang="en-US" b="1">
                <a:solidFill>
                  <a:srgbClr val="EC1B23"/>
                </a:solidFill>
                <a:latin typeface="Arial"/>
                <a:cs typeface="Arial"/>
              </a:rPr>
              <a:t>add </a:t>
            </a:r>
            <a:r>
              <a:rPr lang="en-US">
                <a:solidFill>
                  <a:srgbClr val="666666"/>
                </a:solidFill>
                <a:latin typeface="Arial"/>
                <a:cs typeface="Arial"/>
              </a:rPr>
              <a:t>dependency</a:t>
            </a:r>
          </a:p>
          <a:p>
            <a:pPr marL="314960" indent="-314960">
              <a:lnSpc>
                <a:spcPct val="150000"/>
              </a:lnSpc>
            </a:pPr>
            <a:r>
              <a:rPr lang="en-US" b="1">
                <a:solidFill>
                  <a:srgbClr val="EC1B23"/>
                </a:solidFill>
                <a:latin typeface="Arial"/>
                <a:cs typeface="Arial"/>
              </a:rPr>
              <a:t>go mod tidy – </a:t>
            </a:r>
            <a:r>
              <a:rPr lang="en-US">
                <a:solidFill>
                  <a:srgbClr val="666666"/>
                </a:solidFill>
                <a:latin typeface="Arial"/>
                <a:cs typeface="Arial"/>
              </a:rPr>
              <a:t>remove </a:t>
            </a:r>
            <a:r>
              <a:rPr lang="en-US" b="1">
                <a:solidFill>
                  <a:srgbClr val="EC1B23"/>
                </a:solidFill>
                <a:latin typeface="Arial"/>
                <a:cs typeface="Arial"/>
              </a:rPr>
              <a:t>unused </a:t>
            </a:r>
            <a:r>
              <a:rPr lang="en-US">
                <a:solidFill>
                  <a:srgbClr val="666666"/>
                </a:solidFill>
                <a:latin typeface="Arial"/>
                <a:cs typeface="Arial"/>
              </a:rPr>
              <a:t>dependencies and </a:t>
            </a:r>
            <a:r>
              <a:rPr lang="en-US" b="1">
                <a:solidFill>
                  <a:srgbClr val="EC1B23"/>
                </a:solidFill>
                <a:latin typeface="Arial"/>
                <a:cs typeface="Arial"/>
              </a:rPr>
              <a:t>synchronize</a:t>
            </a: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666666"/>
              </a:solidFill>
              <a:latin typeface="Arial"/>
              <a:cs typeface="Arial"/>
            </a:endParaRP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666666"/>
              </a:solidFill>
              <a:latin typeface="Arial"/>
              <a:cs typeface="Arial"/>
            </a:endParaRP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666666"/>
              </a:solidFill>
              <a:latin typeface="Arial"/>
              <a:cs typeface="Arial"/>
            </a:endParaRP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EC1B23"/>
              </a:solidFill>
              <a:latin typeface="Arial"/>
              <a:cs typeface="Arial"/>
            </a:endParaRPr>
          </a:p>
          <a:p>
            <a:pPr marL="314960" indent="-31496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5902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5708451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Build</a:t>
            </a:r>
          </a:p>
        </p:txBody>
      </p:sp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E6DE599A-65E2-1F3C-3672-8965DFE86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73882" flipH="1">
            <a:off x="4275549" y="3732687"/>
            <a:ext cx="1241063" cy="119585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1844624-9CD9-2322-9CCE-E4A8B05B356C}"/>
              </a:ext>
            </a:extLst>
          </p:cNvPr>
          <p:cNvSpPr/>
          <p:nvPr/>
        </p:nvSpPr>
        <p:spPr>
          <a:xfrm>
            <a:off x="6096000" y="3766356"/>
            <a:ext cx="2792819" cy="442670"/>
          </a:xfrm>
          <a:prstGeom prst="wedgeRoundRectCallout">
            <a:avLst>
              <a:gd name="adj1" fmla="val -64339"/>
              <a:gd name="adj2" fmla="val 22219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It’s under code-</a:t>
            </a:r>
            <a:r>
              <a:rPr lang="en-GB" err="1">
                <a:solidFill>
                  <a:srgbClr val="666666"/>
                </a:solidFill>
              </a:rPr>
              <a:t>struction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3969082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8E2F3E-FDFB-44B3-1B8F-0CB5C077E12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909526" y="1197597"/>
            <a:ext cx="6254450" cy="4480647"/>
          </a:xfrm>
        </p:spPr>
        <p:txBody>
          <a:bodyPr lIns="45718" tIns="45718" rIns="45718" bIns="45718" anchor="t">
            <a:normAutofit/>
          </a:bodyPr>
          <a:lstStyle/>
          <a:p>
            <a:pPr marL="314960" indent="-314960">
              <a:lnSpc>
                <a:spcPct val="150000"/>
              </a:lnSpc>
            </a:pPr>
            <a:r>
              <a:rPr lang="en-US" b="1">
                <a:solidFill>
                  <a:srgbClr val="EC1B23"/>
                </a:solidFill>
                <a:latin typeface="+mn-lt"/>
                <a:cs typeface="Arial"/>
              </a:rPr>
              <a:t>go build &lt;package&gt;</a:t>
            </a:r>
            <a:endParaRPr lang="en-US" b="0" i="0">
              <a:effectLst/>
              <a:latin typeface="+mn-lt"/>
            </a:endParaRPr>
          </a:p>
          <a:p>
            <a:pPr marL="746480" lvl="1" indent="-314960">
              <a:lnSpc>
                <a:spcPct val="150000"/>
              </a:lnSpc>
            </a:pPr>
            <a:r>
              <a:rPr lang="en-US">
                <a:latin typeface="+mn-lt"/>
              </a:rPr>
              <a:t>Result is </a:t>
            </a:r>
            <a:r>
              <a:rPr lang="en-US" b="1">
                <a:solidFill>
                  <a:srgbClr val="EC1B23"/>
                </a:solidFill>
                <a:latin typeface="+mn-lt"/>
              </a:rPr>
              <a:t>saved</a:t>
            </a:r>
            <a:r>
              <a:rPr lang="en-US">
                <a:latin typeface="+mn-lt"/>
              </a:rPr>
              <a:t> only for </a:t>
            </a:r>
            <a:r>
              <a:rPr lang="en-US" b="1">
                <a:solidFill>
                  <a:srgbClr val="EC1B23"/>
                </a:solidFill>
                <a:latin typeface="+mn-lt"/>
              </a:rPr>
              <a:t>executable</a:t>
            </a:r>
            <a:r>
              <a:rPr lang="en-US">
                <a:latin typeface="+mn-lt"/>
              </a:rPr>
              <a:t> packages</a:t>
            </a:r>
          </a:p>
          <a:p>
            <a:pPr marL="314960" indent="-314960">
              <a:lnSpc>
                <a:spcPct val="150000"/>
              </a:lnSpc>
            </a:pPr>
            <a:r>
              <a:rPr lang="en-US" b="1">
                <a:solidFill>
                  <a:srgbClr val="EC1B23"/>
                </a:solidFill>
                <a:latin typeface="+mn-lt"/>
                <a:cs typeface="Arial"/>
              </a:rPr>
              <a:t>GOOS </a:t>
            </a:r>
            <a:r>
              <a:rPr lang="en-US">
                <a:latin typeface="+mn-lt"/>
                <a:cs typeface="Arial"/>
              </a:rPr>
              <a:t>and</a:t>
            </a:r>
            <a:r>
              <a:rPr lang="en-US" b="1">
                <a:solidFill>
                  <a:srgbClr val="EC1B23"/>
                </a:solidFill>
                <a:latin typeface="+mn-lt"/>
                <a:cs typeface="Arial"/>
              </a:rPr>
              <a:t> GOARCH</a:t>
            </a:r>
          </a:p>
          <a:p>
            <a:pPr marL="746480" lvl="1" indent="-314960">
              <a:lnSpc>
                <a:spcPct val="150000"/>
              </a:lnSpc>
            </a:pPr>
            <a:r>
              <a:rPr lang="en-US" b="1">
                <a:solidFill>
                  <a:srgbClr val="EC1B23"/>
                </a:solidFill>
                <a:latin typeface="+mn-lt"/>
                <a:cs typeface="Arial"/>
              </a:rPr>
              <a:t>$</a:t>
            </a:r>
            <a:r>
              <a:rPr lang="en-US" b="1" err="1">
                <a:solidFill>
                  <a:srgbClr val="EC1B23"/>
                </a:solidFill>
                <a:latin typeface="+mn-lt"/>
                <a:cs typeface="Arial"/>
              </a:rPr>
              <a:t>Env:GOOS</a:t>
            </a:r>
            <a:r>
              <a:rPr lang="en-US" b="1">
                <a:solidFill>
                  <a:srgbClr val="EC1B23"/>
                </a:solidFill>
                <a:latin typeface="+mn-lt"/>
                <a:cs typeface="Arial"/>
              </a:rPr>
              <a:t> </a:t>
            </a:r>
            <a:r>
              <a:rPr lang="en-US">
                <a:latin typeface="+mn-lt"/>
                <a:cs typeface="Arial"/>
              </a:rPr>
              <a:t>= "</a:t>
            </a:r>
            <a:r>
              <a:rPr lang="en-US" err="1">
                <a:latin typeface="+mn-lt"/>
                <a:cs typeface="Arial"/>
              </a:rPr>
              <a:t>linux</a:t>
            </a:r>
            <a:r>
              <a:rPr lang="en-US">
                <a:latin typeface="+mn-lt"/>
                <a:cs typeface="Arial"/>
              </a:rPr>
              <a:t>"</a:t>
            </a:r>
          </a:p>
          <a:p>
            <a:pPr marL="746480" lvl="1" indent="-314960">
              <a:lnSpc>
                <a:spcPct val="150000"/>
              </a:lnSpc>
            </a:pPr>
            <a:r>
              <a:rPr lang="en-US" b="1">
                <a:solidFill>
                  <a:srgbClr val="EC1B23"/>
                </a:solidFill>
                <a:latin typeface="+mn-lt"/>
                <a:cs typeface="Arial"/>
              </a:rPr>
              <a:t>env GOOS</a:t>
            </a:r>
            <a:r>
              <a:rPr lang="en-US">
                <a:latin typeface="+mn-lt"/>
                <a:cs typeface="Arial"/>
              </a:rPr>
              <a:t>=</a:t>
            </a:r>
            <a:r>
              <a:rPr lang="en-US" err="1">
                <a:latin typeface="+mn-lt"/>
                <a:cs typeface="Arial"/>
              </a:rPr>
              <a:t>linux</a:t>
            </a:r>
            <a:endParaRPr lang="en-US">
              <a:latin typeface="+mn-lt"/>
              <a:cs typeface="Arial"/>
            </a:endParaRPr>
          </a:p>
          <a:p>
            <a:pPr marL="746480" lvl="1" indent="-314960">
              <a:lnSpc>
                <a:spcPct val="100000"/>
              </a:lnSpc>
            </a:pPr>
            <a:endParaRPr lang="en-US" b="1">
              <a:solidFill>
                <a:srgbClr val="EC1B23"/>
              </a:solidFill>
              <a:latin typeface="+mn-lt"/>
              <a:cs typeface="Arial"/>
            </a:endParaRPr>
          </a:p>
          <a:p>
            <a:pPr marL="314960" indent="-314960">
              <a:lnSpc>
                <a:spcPct val="100000"/>
              </a:lnSpc>
            </a:pPr>
            <a:endParaRPr lang="en-US" b="1">
              <a:solidFill>
                <a:srgbClr val="EC1B23"/>
              </a:solidFill>
              <a:latin typeface="+mn-lt"/>
              <a:cs typeface="Arial"/>
            </a:endParaRP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666666"/>
              </a:solidFill>
              <a:latin typeface="+mn-lt"/>
              <a:cs typeface="Arial"/>
            </a:endParaRP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666666"/>
              </a:solidFill>
              <a:latin typeface="+mn-lt"/>
              <a:cs typeface="Arial"/>
            </a:endParaRP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666666"/>
              </a:solidFill>
              <a:latin typeface="+mn-lt"/>
              <a:cs typeface="Arial"/>
            </a:endParaRPr>
          </a:p>
          <a:p>
            <a:pPr marL="314960" indent="-314960">
              <a:lnSpc>
                <a:spcPct val="100000"/>
              </a:lnSpc>
            </a:pPr>
            <a:endParaRPr lang="en-US">
              <a:solidFill>
                <a:srgbClr val="EC1B23"/>
              </a:solidFill>
              <a:latin typeface="+mn-lt"/>
              <a:cs typeface="Arial"/>
            </a:endParaRPr>
          </a:p>
          <a:p>
            <a:pPr marL="314960" indent="-314960"/>
            <a:endParaRPr lang="en-US">
              <a:latin typeface="+mn-lt"/>
              <a:cs typeface="Arial"/>
            </a:endParaRPr>
          </a:p>
        </p:txBody>
      </p:sp>
      <p:pic>
        <p:nvPicPr>
          <p:cNvPr id="1026" name="Picture 2" descr="Golang logo">
            <a:extLst>
              <a:ext uri="{FF2B5EF4-FFF2-40B4-BE49-F238E27FC236}">
                <a16:creationId xmlns:a16="http://schemas.microsoft.com/office/drawing/2014/main" id="{EEB98786-9EB6-3C17-7036-E84297DD2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4" y="1558636"/>
            <a:ext cx="6254450" cy="430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1F4F4C0F-325E-9CFF-D654-F2AEA8277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set GOOS=linux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3264781-F87B-F06E-CB10-7795504C59BB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10515600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/>
              <a:t>Go Build</a:t>
            </a:r>
          </a:p>
        </p:txBody>
      </p:sp>
    </p:spTree>
    <p:extLst>
      <p:ext uri="{BB962C8B-B14F-4D97-AF65-F5344CB8AC3E}">
        <p14:creationId xmlns:p14="http://schemas.microsoft.com/office/powerpoint/2010/main" val="15265645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96289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93806F28-C290-CD5A-467E-AD4DD06B211F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quiz</a:t>
            </a:r>
          </a:p>
        </p:txBody>
      </p:sp>
      <p:pic>
        <p:nvPicPr>
          <p:cNvPr id="3" name="Picture 4" descr="Error wrapping in Go — Bitfield Consulting">
            <a:extLst>
              <a:ext uri="{FF2B5EF4-FFF2-40B4-BE49-F238E27FC236}">
                <a16:creationId xmlns:a16="http://schemas.microsoft.com/office/drawing/2014/main" id="{E6419763-CBF5-C2A9-8F0B-8D458D2FC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11" y="2319623"/>
            <a:ext cx="3250023" cy="32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3E84DE-EB42-1308-AB6E-31F2FD5579E0}"/>
              </a:ext>
            </a:extLst>
          </p:cNvPr>
          <p:cNvGrpSpPr/>
          <p:nvPr/>
        </p:nvGrpSpPr>
        <p:grpSpPr>
          <a:xfrm>
            <a:off x="4025900" y="288378"/>
            <a:ext cx="2882900" cy="1835150"/>
            <a:chOff x="7645400" y="1520278"/>
            <a:chExt cx="2882900" cy="1835150"/>
          </a:xfrm>
        </p:grpSpPr>
        <p:sp>
          <p:nvSpPr>
            <p:cNvPr id="5" name="Cloud Callout 4">
              <a:extLst>
                <a:ext uri="{FF2B5EF4-FFF2-40B4-BE49-F238E27FC236}">
                  <a16:creationId xmlns:a16="http://schemas.microsoft.com/office/drawing/2014/main" id="{CEC1C58F-6352-B253-80D1-D671C620F16F}"/>
                </a:ext>
              </a:extLst>
            </p:cNvPr>
            <p:cNvSpPr/>
            <p:nvPr/>
          </p:nvSpPr>
          <p:spPr>
            <a:xfrm>
              <a:off x="7645400" y="1520278"/>
              <a:ext cx="2882900" cy="1835150"/>
            </a:xfrm>
            <a:prstGeom prst="cloudCallout">
              <a:avLst/>
            </a:prstGeom>
            <a:solidFill>
              <a:srgbClr val="FFFFFF"/>
            </a:solidFill>
            <a:ln w="25400" cap="flat">
              <a:solidFill>
                <a:srgbClr val="666666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BG" sz="18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endParaRPr>
            </a:p>
          </p:txBody>
        </p:sp>
        <p:pic>
          <p:nvPicPr>
            <p:cNvPr id="2054" name="Picture 6" descr="golang gopher winner&quot; Throw Pillow for Sale by leesander | Redbubble">
              <a:extLst>
                <a:ext uri="{FF2B5EF4-FFF2-40B4-BE49-F238E27FC236}">
                  <a16:creationId xmlns:a16="http://schemas.microsoft.com/office/drawing/2014/main" id="{A282A577-4094-889F-D534-5087E4D4B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4100" y1="23500" x2="51000" y2="25100"/>
                          <a14:foregroundMark x1="51000" y1="25100" x2="59100" y2="24500"/>
                          <a14:foregroundMark x1="59100" y1="24500" x2="56900" y2="25400"/>
                          <a14:foregroundMark x1="58700" y1="26100" x2="56100" y2="23300"/>
                          <a14:foregroundMark x1="56100" y1="23000" x2="60000" y2="26100"/>
                          <a14:foregroundMark x1="60600" y1="25200" x2="57000" y2="21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711" y="1677714"/>
              <a:ext cx="1520278" cy="152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0174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7CA84A7-BFDD-4358-2C06-5507B8A2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8" y="1357640"/>
            <a:ext cx="8145517" cy="1997788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overview</a:t>
            </a:r>
          </a:p>
        </p:txBody>
      </p:sp>
      <p:pic>
        <p:nvPicPr>
          <p:cNvPr id="3" name="Графика 5">
            <a:extLst>
              <a:ext uri="{FF2B5EF4-FFF2-40B4-BE49-F238E27FC236}">
                <a16:creationId xmlns:a16="http://schemas.microsoft.com/office/drawing/2014/main" id="{E6DE599A-65E2-1F3C-3672-8965DFE8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73882" flipH="1">
            <a:off x="6855735" y="6481407"/>
            <a:ext cx="1241063" cy="1195856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73DF450F-2D69-99F7-5EED-C764686C87BB}"/>
              </a:ext>
            </a:extLst>
          </p:cNvPr>
          <p:cNvSpPr/>
          <p:nvPr/>
        </p:nvSpPr>
        <p:spPr>
          <a:xfrm>
            <a:off x="8261200" y="5865460"/>
            <a:ext cx="1392754" cy="442670"/>
          </a:xfrm>
          <a:prstGeom prst="wedgeRoundRectCallout">
            <a:avLst>
              <a:gd name="adj1" fmla="val -47710"/>
              <a:gd name="adj2" fmla="val 102263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Hello world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5362591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08AE-D36D-89E8-5EF3-EE2A2B46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/>
              <a:t>Q</a:t>
            </a:r>
            <a:r>
              <a:rPr lang="en-BG" sz="6600"/>
              <a:t> &amp; A</a:t>
            </a:r>
          </a:p>
        </p:txBody>
      </p:sp>
      <p:pic>
        <p:nvPicPr>
          <p:cNvPr id="4" name="Picture 3" descr="A picture containing drawing, cartoon, animated cartoon, illustration&#10;&#10;Description automatically generated">
            <a:extLst>
              <a:ext uri="{FF2B5EF4-FFF2-40B4-BE49-F238E27FC236}">
                <a16:creationId xmlns:a16="http://schemas.microsoft.com/office/drawing/2014/main" id="{7A586752-1219-8877-5F91-05D7DD28E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41" b="97725" l="3984" r="97940">
                        <a14:foregroundMark x1="28022" y1="12099" x2="41621" y2="10962"/>
                        <a14:foregroundMark x1="41621" y1="10962" x2="57418" y2="19648"/>
                        <a14:foregroundMark x1="57418" y1="19648" x2="25687" y2="15202"/>
                        <a14:foregroundMark x1="25687" y1="15202" x2="34203" y2="8480"/>
                        <a14:foregroundMark x1="34203" y1="8480" x2="45055" y2="8170"/>
                        <a14:foregroundMark x1="45055" y1="8170" x2="63324" y2="15305"/>
                        <a14:foregroundMark x1="63324" y1="15305" x2="54945" y2="20476"/>
                        <a14:foregroundMark x1="54945" y1="20476" x2="52198" y2="20269"/>
                        <a14:foregroundMark x1="41621" y1="34747" x2="42720" y2="27508"/>
                        <a14:foregroundMark x1="42720" y1="27508" x2="52610" y2="34333"/>
                        <a14:foregroundMark x1="52610" y1="34333" x2="43132" y2="32368"/>
                        <a14:foregroundMark x1="43132" y1="32368" x2="67995" y2="39710"/>
                        <a14:foregroundMark x1="67995" y1="39710" x2="63736" y2="24922"/>
                        <a14:foregroundMark x1="63736" y1="24922" x2="68544" y2="33402"/>
                        <a14:foregroundMark x1="68544" y1="33402" x2="67445" y2="31231"/>
                        <a14:foregroundMark x1="83046" y1="47199" x2="82846" y2="48501"/>
                        <a14:foregroundMark x1="85165" y1="33402" x2="84584" y2="37186"/>
                        <a14:foregroundMark x1="80592" y1="50362" x2="79670" y2="51086"/>
                        <a14:foregroundMark x1="62912" y1="78697" x2="62912" y2="71148"/>
                        <a14:foregroundMark x1="62912" y1="71148" x2="53434" y2="70941"/>
                        <a14:foregroundMark x1="53434" y1="70941" x2="54121" y2="69700"/>
                        <a14:foregroundMark x1="69918" y1="72906" x2="60989" y2="70631"/>
                        <a14:foregroundMark x1="60989" y1="70631" x2="58379" y2="67632"/>
                        <a14:foregroundMark x1="72527" y1="69804" x2="74863" y2="77042"/>
                        <a14:foregroundMark x1="74863" y1="77042" x2="73626" y2="83971"/>
                        <a14:foregroundMark x1="73626" y1="83971" x2="79533" y2="89659"/>
                        <a14:foregroundMark x1="79533" y1="89659" x2="53022" y2="95140"/>
                        <a14:foregroundMark x1="53022" y1="95140" x2="43681" y2="94519"/>
                        <a14:foregroundMark x1="43681" y1="94519" x2="51923" y2="92244"/>
                        <a14:foregroundMark x1="43544" y1="97001" x2="31044" y2="86350"/>
                        <a14:foregroundMark x1="31044" y1="86350" x2="30357" y2="85315"/>
                        <a14:foregroundMark x1="75412" y1="89555" x2="61264" y2="88831"/>
                        <a14:foregroundMark x1="61264" y1="88831" x2="47527" y2="84798"/>
                        <a14:foregroundMark x1="84890" y1="87280" x2="58929" y2="81903"/>
                        <a14:foregroundMark x1="58929" y1="81903" x2="48352" y2="87280"/>
                        <a14:foregroundMark x1="48352" y1="87280" x2="38049" y2="89142"/>
                        <a14:foregroundMark x1="38049" y1="89142" x2="43819" y2="95657"/>
                        <a14:foregroundMark x1="43819" y1="95657" x2="54670" y2="90589"/>
                        <a14:foregroundMark x1="54670" y1="90589" x2="57830" y2="90279"/>
                        <a14:foregroundMark x1="30357" y1="86143" x2="21841" y2="82420"/>
                        <a14:foregroundMark x1="21841" y1="82420" x2="33104" y2="83351"/>
                        <a14:foregroundMark x1="33104" y1="83351" x2="41896" y2="89038"/>
                        <a14:foregroundMark x1="41896" y1="89038" x2="31593" y2="90796"/>
                        <a14:foregroundMark x1="31593" y1="90796" x2="36676" y2="97104"/>
                        <a14:foregroundMark x1="36676" y1="97104" x2="82280" y2="95346"/>
                        <a14:foregroundMark x1="82280" y1="95346" x2="86951" y2="89038"/>
                        <a14:foregroundMark x1="86951" y1="89038" x2="84753" y2="81799"/>
                        <a14:foregroundMark x1="84753" y1="81799" x2="72665" y2="79731"/>
                        <a14:foregroundMark x1="77335" y1="77353" x2="88187" y2="80869"/>
                        <a14:foregroundMark x1="88187" y1="80869" x2="95330" y2="88418"/>
                        <a14:foregroundMark x1="95330" y1="88418" x2="89698" y2="95346"/>
                        <a14:foregroundMark x1="89698" y1="95346" x2="76648" y2="95863"/>
                        <a14:foregroundMark x1="76648" y1="95863" x2="55082" y2="94209"/>
                        <a14:foregroundMark x1="55082" y1="94209" x2="44505" y2="95346"/>
                        <a14:foregroundMark x1="44505" y1="95346" x2="38324" y2="93795"/>
                        <a14:foregroundMark x1="97940" y1="90383" x2="89835" y2="93795"/>
                        <a14:foregroundMark x1="89835" y1="93795" x2="84478" y2="94312"/>
                        <a14:foregroundMark x1="68132" y1="97725" x2="36676" y2="97208"/>
                        <a14:foregroundMark x1="27747" y1="96898" x2="23352" y2="89969"/>
                        <a14:foregroundMark x1="23352" y1="89969" x2="23352" y2="89555"/>
                        <a14:foregroundMark x1="22940" y1="92141" x2="20055" y2="93899"/>
                        <a14:foregroundMark x1="19368" y1="81696" x2="10852" y2="78697"/>
                        <a14:foregroundMark x1="10852" y1="78697" x2="10852" y2="78697"/>
                        <a14:foregroundMark x1="22665" y1="80662" x2="12775" y2="74974"/>
                        <a14:foregroundMark x1="12775" y1="74974" x2="10577" y2="81903"/>
                        <a14:foregroundMark x1="10577" y1="81903" x2="22390" y2="84281"/>
                        <a14:foregroundMark x1="9478" y1="80352" x2="12500" y2="80352"/>
                        <a14:foregroundMark x1="6593" y1="79731" x2="13462" y2="77766"/>
                        <a14:foregroundMark x1="3984" y1="78077" x2="9066" y2="80869"/>
                        <a14:foregroundMark x1="58791" y1="43950" x2="50962" y2="44157"/>
                        <a14:foregroundMark x1="41621" y1="37332" x2="40522" y2="29473"/>
                        <a14:foregroundMark x1="40522" y1="29473" x2="49725" y2="31644"/>
                        <a14:foregroundMark x1="49725" y1="31644" x2="50824" y2="32161"/>
                        <a14:foregroundMark x1="63049" y1="29679" x2="68269" y2="33092"/>
                        <a14:foregroundMark x1="69780" y1="32368" x2="69231" y2="28749"/>
                        <a14:foregroundMark x1="30220" y1="3413" x2="39698" y2="1241"/>
                        <a14:foregroundMark x1="39698" y1="1241" x2="41896" y2="1758"/>
                        <a14:foregroundMark x1="81319" y1="35160" x2="81868" y2="30196"/>
                        <a14:foregroundMark x1="82830" y1="37435" x2="82418" y2="38780"/>
                        <a14:foregroundMark x1="82418" y1="38987" x2="82005" y2="40951"/>
                        <a14:foregroundMark x1="82005" y1="41055" x2="80632" y2="45915"/>
                        <a14:backgroundMark x1="82418" y1="48604" x2="82945" y2="46280"/>
                        <a14:backgroundMark x1="84478" y1="41986" x2="84478" y2="41243"/>
                        <a14:backgroundMark x1="81731" y1="48501" x2="81731" y2="50362"/>
                        <a14:backgroundMark x1="82280" y1="49121" x2="82555" y2="46743"/>
                        <a14:backgroundMark x1="82830" y1="49121" x2="83104" y2="46743"/>
                        <a14:backgroundMark x1="84066" y1="37849" x2="83961" y2="39169"/>
                        <a14:backgroundMark x1="84128" y1="37657" x2="83929" y2="37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90" y="3282192"/>
            <a:ext cx="2207532" cy="293124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D7AD808-8D84-071A-697B-196137ED3C75}"/>
              </a:ext>
            </a:extLst>
          </p:cNvPr>
          <p:cNvSpPr/>
          <p:nvPr/>
        </p:nvSpPr>
        <p:spPr>
          <a:xfrm>
            <a:off x="5600701" y="2661970"/>
            <a:ext cx="2463799" cy="442670"/>
          </a:xfrm>
          <a:prstGeom prst="wedgeRoundRectCallout">
            <a:avLst>
              <a:gd name="adj1" fmla="val -54012"/>
              <a:gd name="adj2" fmla="val 167655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66666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>
                <a:solidFill>
                  <a:srgbClr val="666666"/>
                </a:solidFill>
              </a:rPr>
              <a:t>Rare or medium-rare?</a:t>
            </a:r>
            <a:endParaRPr kumimoji="0" lang="en-BG" sz="1600" b="0" i="0" u="none" strike="noStrike" cap="all" spc="0" normalizeH="0" baseline="0">
              <a:ln>
                <a:noFill/>
              </a:ln>
              <a:solidFill>
                <a:srgbClr val="666666"/>
              </a:solidFill>
              <a:effectLst/>
              <a:uFillTx/>
              <a:latin typeface="AccordAlternate Regular"/>
              <a:ea typeface="AccordAlternate Regular"/>
              <a:cs typeface="AccordAlternate Regular"/>
              <a:sym typeface="AccordAlternat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6376662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47393184-E01D-BF97-3E9D-808F83E15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04" y="1485038"/>
            <a:ext cx="4075592" cy="40755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17D30C-077D-447E-3E0B-B3C045F5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G"/>
              <a:t>Thanks for your attention!</a:t>
            </a:r>
          </a:p>
        </p:txBody>
      </p:sp>
      <p:pic>
        <p:nvPicPr>
          <p:cNvPr id="3074" name="Picture 2" descr="Go — Bitfield Consulting">
            <a:extLst>
              <a:ext uri="{FF2B5EF4-FFF2-40B4-BE49-F238E27FC236}">
                <a16:creationId xmlns:a16="http://schemas.microsoft.com/office/drawing/2014/main" id="{FE2E373A-4478-450D-DA2C-D1225D032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53" y="3522834"/>
            <a:ext cx="2166055" cy="26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o — Bitfield Consulting">
            <a:extLst>
              <a:ext uri="{FF2B5EF4-FFF2-40B4-BE49-F238E27FC236}">
                <a16:creationId xmlns:a16="http://schemas.microsoft.com/office/drawing/2014/main" id="{76E3E55A-4B56-1DA1-4632-A49B7BEB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52543" y="3522834"/>
            <a:ext cx="2166055" cy="26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5115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0CEA9-5B6D-CB81-9D71-B19AA01EC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BG"/>
              <a:t>Designed at Google in 2007</a:t>
            </a:r>
          </a:p>
          <a:p>
            <a:r>
              <a:rPr lang="en-BG"/>
              <a:t>Gets the best of other languages</a:t>
            </a:r>
          </a:p>
          <a:p>
            <a:r>
              <a:rPr lang="en-BG"/>
              <a:t>For </a:t>
            </a:r>
            <a:r>
              <a:rPr lang="en-GB"/>
              <a:t>web services and web apps</a:t>
            </a:r>
            <a:endParaRPr lang="en-B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3A2942D-1C6F-A15D-4C8C-FC6BC8F6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/>
              <a:t>Overview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53D86A67-CE36-21B3-BD2A-7842DA57F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27" y="3391190"/>
            <a:ext cx="3536015" cy="260933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ACAF93E-331A-ED33-A7F1-BBA5110CBABD}"/>
              </a:ext>
            </a:extLst>
          </p:cNvPr>
          <p:cNvGrpSpPr/>
          <p:nvPr/>
        </p:nvGrpSpPr>
        <p:grpSpPr>
          <a:xfrm>
            <a:off x="6795462" y="533894"/>
            <a:ext cx="2016000" cy="1296000"/>
            <a:chOff x="613977" y="5126569"/>
            <a:chExt cx="2016000" cy="1296000"/>
          </a:xfrm>
        </p:grpSpPr>
        <p:sp>
          <p:nvSpPr>
            <p:cNvPr id="9" name="Text Placeholder 6">
              <a:extLst>
                <a:ext uri="{FF2B5EF4-FFF2-40B4-BE49-F238E27FC236}">
                  <a16:creationId xmlns:a16="http://schemas.microsoft.com/office/drawing/2014/main" id="{5CC73674-D3AE-E1B1-7C8A-3FC04049AEBA}"/>
                </a:ext>
              </a:extLst>
            </p:cNvPr>
            <p:cNvSpPr txBox="1">
              <a:spLocks/>
            </p:cNvSpPr>
            <p:nvPr/>
          </p:nvSpPr>
          <p:spPr>
            <a:xfrm>
              <a:off x="613977" y="5126569"/>
              <a:ext cx="2016000" cy="129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7972" tIns="35991" rIns="107972" bIns="35991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>
                  <a:solidFill>
                    <a:schemeClr val="tx2"/>
                  </a:solidFill>
                  <a:latin typeface="Consolas" panose="020B0609020204030204" pitchFamily="49" charset="0"/>
                </a:rPr>
                <a:t>High performance</a:t>
              </a:r>
            </a:p>
            <a:p>
              <a:pPr algn="ctr"/>
              <a:endParaRPr lang="en-GB" sz="1600">
                <a:solidFill>
                  <a:schemeClr val="tx2"/>
                </a:solidFill>
                <a:latin typeface="Consolas" panose="020B0609020204030204" pitchFamily="49" charset="0"/>
              </a:endParaRPr>
            </a:p>
            <a:p>
              <a:pPr algn="ctr"/>
              <a:endParaRPr lang="en-GB" sz="1600">
                <a:solidFill>
                  <a:schemeClr val="tx2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GB" sz="1600">
                  <a:solidFill>
                    <a:schemeClr val="tx2"/>
                  </a:solidFill>
                  <a:latin typeface="Consolas" panose="020B0609020204030204" pitchFamily="49" charset="0"/>
                </a:rPr>
                <a:t>Type safety</a:t>
              </a:r>
            </a:p>
          </p:txBody>
        </p:sp>
        <p:pic>
          <p:nvPicPr>
            <p:cNvPr id="1026" name="Picture 2" descr="C++ - Wikipedia">
              <a:extLst>
                <a:ext uri="{FF2B5EF4-FFF2-40B4-BE49-F238E27FC236}">
                  <a16:creationId xmlns:a16="http://schemas.microsoft.com/office/drawing/2014/main" id="{FFB8E127-3366-DD02-F111-30F66A36F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885" y="5504569"/>
              <a:ext cx="480503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21F07B-C885-91A1-DC2B-8105DC21574C}"/>
              </a:ext>
            </a:extLst>
          </p:cNvPr>
          <p:cNvGrpSpPr/>
          <p:nvPr/>
        </p:nvGrpSpPr>
        <p:grpSpPr>
          <a:xfrm>
            <a:off x="9055673" y="3813243"/>
            <a:ext cx="2019600" cy="1266858"/>
            <a:chOff x="2923736" y="3893696"/>
            <a:chExt cx="2019600" cy="1266858"/>
          </a:xfrm>
        </p:grpSpPr>
        <p:sp>
          <p:nvSpPr>
            <p:cNvPr id="10" name="Text Placeholder 6">
              <a:extLst>
                <a:ext uri="{FF2B5EF4-FFF2-40B4-BE49-F238E27FC236}">
                  <a16:creationId xmlns:a16="http://schemas.microsoft.com/office/drawing/2014/main" id="{2EEA6C4B-FCB2-F97A-098F-0872EC8A9B2C}"/>
                </a:ext>
              </a:extLst>
            </p:cNvPr>
            <p:cNvSpPr txBox="1">
              <a:spLocks/>
            </p:cNvSpPr>
            <p:nvPr/>
          </p:nvSpPr>
          <p:spPr>
            <a:xfrm>
              <a:off x="2923736" y="3893696"/>
              <a:ext cx="2019600" cy="12668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7972" tIns="35991" rIns="107972" bIns="35991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>
                  <a:solidFill>
                    <a:schemeClr val="tx2"/>
                  </a:solidFill>
                  <a:latin typeface="Consolas"/>
                </a:rPr>
                <a:t>Readability</a:t>
              </a:r>
              <a:endParaRPr lang="en-US">
                <a:solidFill>
                  <a:schemeClr val="tx2"/>
                </a:solidFill>
              </a:endParaRPr>
            </a:p>
            <a:p>
              <a:pPr algn="ctr"/>
              <a:endParaRPr lang="en-GB" sz="1600">
                <a:solidFill>
                  <a:schemeClr val="tx2"/>
                </a:solidFill>
                <a:latin typeface="Consolas" panose="020B0609020204030204" pitchFamily="49" charset="0"/>
              </a:endParaRPr>
            </a:p>
            <a:p>
              <a:pPr algn="ctr"/>
              <a:endParaRPr lang="en-GB" sz="1600">
                <a:solidFill>
                  <a:schemeClr val="tx2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GB" sz="1600">
                  <a:solidFill>
                    <a:schemeClr val="tx2"/>
                  </a:solidFill>
                  <a:latin typeface="Consolas"/>
                </a:rPr>
                <a:t>Lots of uses</a:t>
              </a:r>
            </a:p>
          </p:txBody>
        </p:sp>
        <p:pic>
          <p:nvPicPr>
            <p:cNvPr id="1032" name="Picture 8" descr="JavaScript – Уикипедия">
              <a:extLst>
                <a:ext uri="{FF2B5EF4-FFF2-40B4-BE49-F238E27FC236}">
                  <a16:creationId xmlns:a16="http://schemas.microsoft.com/office/drawing/2014/main" id="{CE46FB54-6C06-11B9-16D6-9CD60EDBA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616" y="4253927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1D3BCDA-0D9D-5E34-446B-7E6B74482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699" y="4273496"/>
              <a:ext cx="493125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8319D6-EA3D-759C-C465-B02D0AC278C0}"/>
              </a:ext>
            </a:extLst>
          </p:cNvPr>
          <p:cNvGrpSpPr/>
          <p:nvPr/>
        </p:nvGrpSpPr>
        <p:grpSpPr>
          <a:xfrm>
            <a:off x="8045873" y="2191137"/>
            <a:ext cx="2019600" cy="1266858"/>
            <a:chOff x="5505509" y="2561116"/>
            <a:chExt cx="2019600" cy="1266858"/>
          </a:xfrm>
        </p:grpSpPr>
        <p:sp>
          <p:nvSpPr>
            <p:cNvPr id="11" name="Text Placeholder 6">
              <a:extLst>
                <a:ext uri="{FF2B5EF4-FFF2-40B4-BE49-F238E27FC236}">
                  <a16:creationId xmlns:a16="http://schemas.microsoft.com/office/drawing/2014/main" id="{F6862770-1B98-9DB2-DFF9-05A010CD87CA}"/>
                </a:ext>
              </a:extLst>
            </p:cNvPr>
            <p:cNvSpPr txBox="1">
              <a:spLocks/>
            </p:cNvSpPr>
            <p:nvPr/>
          </p:nvSpPr>
          <p:spPr>
            <a:xfrm>
              <a:off x="5505509" y="2561116"/>
              <a:ext cx="2019600" cy="12668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7972" tIns="35991" rIns="107972" bIns="35991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>
                  <a:solidFill>
                    <a:schemeClr val="tx2"/>
                  </a:solidFill>
                  <a:latin typeface="Consolas" panose="020B0609020204030204" pitchFamily="49" charset="0"/>
                </a:rPr>
                <a:t>Fast compilation</a:t>
              </a:r>
            </a:p>
            <a:p>
              <a:pPr algn="ctr"/>
              <a:endParaRPr lang="en-GB" sz="1600">
                <a:solidFill>
                  <a:schemeClr val="tx2"/>
                </a:solidFill>
                <a:latin typeface="Consolas" panose="020B0609020204030204" pitchFamily="49" charset="0"/>
              </a:endParaRPr>
            </a:p>
            <a:p>
              <a:pPr algn="ctr"/>
              <a:endParaRPr lang="en-GB" sz="1600">
                <a:solidFill>
                  <a:schemeClr val="tx2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GB" sz="1600">
                  <a:solidFill>
                    <a:schemeClr val="tx2"/>
                  </a:solidFill>
                  <a:latin typeface="Consolas" panose="020B0609020204030204" pitchFamily="49" charset="0"/>
                </a:rPr>
                <a:t>Type safety</a:t>
              </a:r>
            </a:p>
          </p:txBody>
        </p:sp>
        <p:pic>
          <p:nvPicPr>
            <p:cNvPr id="1034" name="Picture 10" descr="Java Logo, symbol, meaning, history, PNG, brand">
              <a:extLst>
                <a:ext uri="{FF2B5EF4-FFF2-40B4-BE49-F238E27FC236}">
                  <a16:creationId xmlns:a16="http://schemas.microsoft.com/office/drawing/2014/main" id="{8C08EBB4-225D-1DB9-BEB0-0825BF239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1446" y="2853210"/>
              <a:ext cx="96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Colorful google logo design on transparent PNG - Similar PNG">
            <a:extLst>
              <a:ext uri="{FF2B5EF4-FFF2-40B4-BE49-F238E27FC236}">
                <a16:creationId xmlns:a16="http://schemas.microsoft.com/office/drawing/2014/main" id="{801A0F25-8128-5B81-C7F8-F41EC691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00" b="93333" l="6000" r="94667">
                        <a14:foregroundMark x1="19167" y1="17167" x2="48167" y2="10333"/>
                        <a14:foregroundMark x1="48167" y1="10333" x2="63833" y2="12333"/>
                        <a14:foregroundMark x1="63833" y1="12333" x2="69500" y2="11500"/>
                        <a14:foregroundMark x1="63500" y1="8333" x2="45167" y2="6000"/>
                        <a14:foregroundMark x1="45167" y1="6000" x2="39833" y2="6833"/>
                        <a14:foregroundMark x1="10333" y1="30167" x2="6000" y2="59333"/>
                        <a14:foregroundMark x1="6000" y1="59333" x2="10667" y2="64833"/>
                        <a14:foregroundMark x1="10667" y1="64833" x2="13667" y2="46667"/>
                        <a14:foregroundMark x1="13667" y1="46667" x2="18000" y2="61833"/>
                        <a14:foregroundMark x1="91000" y1="42333" x2="91000" y2="58333"/>
                        <a14:foregroundMark x1="91000" y1="58333" x2="94833" y2="52000"/>
                        <a14:foregroundMark x1="94833" y1="52000" x2="94833" y2="44000"/>
                        <a14:foregroundMark x1="94833" y1="44000" x2="91667" y2="42667"/>
                        <a14:foregroundMark x1="67833" y1="91500" x2="40333" y2="93333"/>
                        <a14:foregroundMark x1="40333" y1="93333" x2="325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12" y="5048427"/>
            <a:ext cx="463577" cy="46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425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0CEA9-5B6D-CB81-9D71-B19AA01EC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A CLI for managing Go source code</a:t>
            </a:r>
            <a:endParaRPr lang="en-B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3A2942D-1C6F-A15D-4C8C-FC6BC8F6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</a:t>
            </a:r>
            <a:r>
              <a:rPr lang="en-BG"/>
              <a:t>he go command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4C7E34D-BD6C-EFE0-6886-F2BC326C613E}"/>
              </a:ext>
            </a:extLst>
          </p:cNvPr>
          <p:cNvSpPr txBox="1">
            <a:spLocks/>
          </p:cNvSpPr>
          <p:nvPr/>
        </p:nvSpPr>
        <p:spPr>
          <a:xfrm>
            <a:off x="1181426" y="2096167"/>
            <a:ext cx="5214611" cy="3208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7972" tIns="35991" rIns="107972" bIns="35991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go </a:t>
            </a:r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</a:rPr>
              <a:t>[command] &lt;arguments&gt;</a:t>
            </a:r>
            <a:r>
              <a:rPr lang="en-US" sz="2600" b="1">
                <a:solidFill>
                  <a:srgbClr val="EC1B23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2600" b="1">
              <a:solidFill>
                <a:srgbClr val="EC1B23"/>
              </a:solidFill>
              <a:latin typeface="Consolas" panose="020B0609020204030204" pitchFamily="49" charset="0"/>
            </a:endParaRPr>
          </a:p>
          <a:p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</a:rPr>
              <a:t>go help &lt;topic&gt;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go mod </a:t>
            </a:r>
            <a:r>
              <a:rPr lang="en-GB" sz="2600" b="1" err="1">
                <a:solidFill>
                  <a:schemeClr val="tx2"/>
                </a:solidFill>
                <a:latin typeface="Consolas" panose="020B0609020204030204" pitchFamily="49" charset="0"/>
              </a:rPr>
              <a:t>init</a:t>
            </a:r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 &lt;name&gt;</a:t>
            </a:r>
          </a:p>
          <a:p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</a:rPr>
              <a:t>go run &lt;path to package&gt;</a:t>
            </a:r>
          </a:p>
          <a:p>
            <a:r>
              <a:rPr lang="en-US" sz="2600" b="1">
                <a:solidFill>
                  <a:srgbClr val="535353"/>
                </a:solidFill>
                <a:latin typeface="Consolas" panose="020B0609020204030204" pitchFamily="49" charset="0"/>
              </a:rPr>
              <a:t>go build &lt;path to package&gt;</a:t>
            </a:r>
          </a:p>
          <a:p>
            <a:r>
              <a:rPr lang="en-GB" sz="2600" b="1">
                <a:solidFill>
                  <a:schemeClr val="tx2"/>
                </a:solidFill>
                <a:latin typeface="Consolas" panose="020B0609020204030204" pitchFamily="49" charset="0"/>
              </a:rPr>
              <a:t>go doc &lt;topic&gt;</a:t>
            </a:r>
          </a:p>
        </p:txBody>
      </p:sp>
      <p:pic>
        <p:nvPicPr>
          <p:cNvPr id="3" name="Picture 10" descr="Scripting with Go — Bitfield Consulting">
            <a:extLst>
              <a:ext uri="{FF2B5EF4-FFF2-40B4-BE49-F238E27FC236}">
                <a16:creationId xmlns:a16="http://schemas.microsoft.com/office/drawing/2014/main" id="{70E96455-CC57-C470-5790-737C30521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529" y="3618266"/>
            <a:ext cx="2766092" cy="27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5">
            <a:extLst>
              <a:ext uri="{FF2B5EF4-FFF2-40B4-BE49-F238E27FC236}">
                <a16:creationId xmlns:a16="http://schemas.microsoft.com/office/drawing/2014/main" id="{01266D3A-DEB4-2EC6-06CF-79733A89B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0701" y="2668787"/>
            <a:ext cx="3097749" cy="570948"/>
          </a:xfrm>
          <a:prstGeom prst="wedgeRoundRectCallout">
            <a:avLst>
              <a:gd name="adj1" fmla="val -136217"/>
              <a:gd name="adj2" fmla="val 126701"/>
              <a:gd name="adj3" fmla="val 16667"/>
            </a:avLst>
          </a:prstGeom>
          <a:solidFill>
            <a:srgbClr val="C0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/>
              <a:t>Creates a new project</a:t>
            </a:r>
          </a:p>
        </p:txBody>
      </p:sp>
    </p:spTree>
    <p:extLst>
      <p:ext uri="{BB962C8B-B14F-4D97-AF65-F5344CB8AC3E}">
        <p14:creationId xmlns:p14="http://schemas.microsoft.com/office/powerpoint/2010/main" val="11079335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C28B9-3132-5AEB-D045-464D7CA3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52" b="93333" l="10000" r="90000">
                        <a14:foregroundMark x1="53488" y1="32653" x2="64884" y2="31565"/>
                        <a14:foregroundMark x1="64884" y1="31565" x2="59302" y2="39592"/>
                        <a14:foregroundMark x1="59302" y1="39592" x2="52326" y2="31565"/>
                        <a14:foregroundMark x1="52326" y1="31565" x2="59884" y2="33469"/>
                        <a14:foregroundMark x1="79535" y1="32653" x2="77326" y2="42585"/>
                        <a14:foregroundMark x1="77326" y1="42585" x2="84535" y2="34558"/>
                        <a14:foregroundMark x1="84535" y1="34558" x2="79070" y2="34830"/>
                        <a14:foregroundMark x1="85698" y1="37279" x2="84651" y2="26939"/>
                        <a14:foregroundMark x1="84651" y1="26939" x2="76977" y2="32653"/>
                        <a14:foregroundMark x1="76977" y1="32653" x2="76860" y2="32653"/>
                        <a14:foregroundMark x1="56977" y1="9796" x2="54302" y2="9252"/>
                        <a14:foregroundMark x1="43721" y1="92653" x2="46628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38" y="288925"/>
            <a:ext cx="1571650" cy="134138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76E64D5E-F216-D0D0-9348-29FC994B2E65}"/>
              </a:ext>
            </a:extLst>
          </p:cNvPr>
          <p:cNvSpPr txBox="1">
            <a:spLocks/>
          </p:cNvSpPr>
          <p:nvPr/>
        </p:nvSpPr>
        <p:spPr>
          <a:xfrm>
            <a:off x="852221" y="1357640"/>
            <a:ext cx="8145517" cy="19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FFFFFF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0" baseline="0">
                <a:ln>
                  <a:noFill/>
                </a:ln>
                <a:solidFill>
                  <a:srgbClr val="666666"/>
                </a:solidFill>
                <a:uFillTx/>
                <a:latin typeface="AccordAlternate Regular"/>
                <a:ea typeface="AccordAlternate Regular"/>
                <a:cs typeface="AccordAlternate Regular"/>
                <a:sym typeface="AccordAlternate Regular"/>
              </a:defRPr>
            </a:lvl9pPr>
          </a:lstStyle>
          <a:p>
            <a:pPr hangingPunct="1"/>
            <a:r>
              <a:rPr lang="en-US" sz="6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864865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AccordAlternate Bold"/>
        <a:ea typeface="AccordAlternate Bold"/>
        <a:cs typeface="AccordAlternate Bold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ccordAlternate Regular"/>
            <a:ea typeface="AccordAlternate Regular"/>
            <a:cs typeface="AccordAlternate Regular"/>
            <a:sym typeface="AccordAlternate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ccord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AccordAlternate Bold"/>
        <a:ea typeface="AccordAlternate Bold"/>
        <a:cs typeface="AccordAlternate Bold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ccordAlternate Regular"/>
            <a:ea typeface="AccordAlternate Regular"/>
            <a:cs typeface="AccordAlternate Regular"/>
            <a:sym typeface="AccordAlternate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ccord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AccordAlternate Bold"/>
        <a:ea typeface="AccordAlternate Bold"/>
        <a:cs typeface="AccordAlternate Bold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ccordAlternate Regular"/>
            <a:ea typeface="AccordAlternate Regular"/>
            <a:cs typeface="AccordAlternate Regular"/>
            <a:sym typeface="AccordAlternate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ccord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E2915043E30E43AE6BD266BA7C260E" ma:contentTypeVersion="18" ma:contentTypeDescription="Create a new document." ma:contentTypeScope="" ma:versionID="4f527e876ff67bdb68c1b7de37a4ecaa">
  <xsd:schema xmlns:xsd="http://www.w3.org/2001/XMLSchema" xmlns:xs="http://www.w3.org/2001/XMLSchema" xmlns:p="http://schemas.microsoft.com/office/2006/metadata/properties" xmlns:ns2="e4ee0c53-2d94-43da-a56a-ee2266385724" xmlns:ns3="649eb69c-f108-4a9e-8f42-09f1f02c87f5" targetNamespace="http://schemas.microsoft.com/office/2006/metadata/properties" ma:root="true" ma:fieldsID="011b5bc4a5d0977a3bff8c51bcdf767a" ns2:_="" ns3:_="">
    <xsd:import namespace="e4ee0c53-2d94-43da-a56a-ee2266385724"/>
    <xsd:import namespace="649eb69c-f108-4a9e-8f42-09f1f02c87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ImageMetadataListItemId" minOccurs="0"/>
                <xsd:element ref="ns2:ImageMetadataListFieldId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e0c53-2d94-43da-a56a-ee22663857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ImageMetadataListItemId" ma:index="21" nillable="true" ma:displayName="ImageMetadataListItemId" ma:hidden="true" ma:indexed="true" ma:internalName="ImageMetadataListItemId">
      <xsd:simpleType>
        <xsd:restriction base="dms:Unknown"/>
      </xsd:simpleType>
    </xsd:element>
    <xsd:element name="ImageMetadataListFieldId" ma:index="22" nillable="true" ma:displayName="ImageMetadataListFieldId" ma:hidden="true" ma:indexed="true" ma:internalName="ImageMetadataListFieldId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d416f1c9-5f58-44a0-9efe-23f65ced0d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9eb69c-f108-4a9e-8f42-09f1f02c87f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5e26360a-adba-4f46-ae2b-a707f55474d1}" ma:internalName="TaxCatchAll" ma:showField="CatchAllData" ma:web="649eb69c-f108-4a9e-8f42-09f1f02c87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MetadataListItemId xmlns="e4ee0c53-2d94-43da-a56a-ee2266385724" xsi:nil="true"/>
    <ImageMetadataListFieldId xmlns="e4ee0c53-2d94-43da-a56a-ee2266385724" xsi:nil="true"/>
    <lcf76f155ced4ddcb4097134ff3c332f xmlns="e4ee0c53-2d94-43da-a56a-ee2266385724">
      <Terms xmlns="http://schemas.microsoft.com/office/infopath/2007/PartnerControls"/>
    </lcf76f155ced4ddcb4097134ff3c332f>
    <TaxCatchAll xmlns="649eb69c-f108-4a9e-8f42-09f1f02c87f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20A7E0-9563-4144-A7DF-A7F0C7AD0618}">
  <ds:schemaRefs>
    <ds:schemaRef ds:uri="649eb69c-f108-4a9e-8f42-09f1f02c87f5"/>
    <ds:schemaRef ds:uri="e4ee0c53-2d94-43da-a56a-ee22663857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8013F97-F744-428B-8504-911AB7D87FBC}">
  <ds:schemaRefs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e4ee0c53-2d94-43da-a56a-ee2266385724"/>
    <ds:schemaRef ds:uri="http://schemas.microsoft.com/office/infopath/2007/PartnerControls"/>
    <ds:schemaRef ds:uri="649eb69c-f108-4a9e-8f42-09f1f02c87f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50D9D61-AB1C-42DB-97B3-F16948BBED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1741</Words>
  <Application>Microsoft Macintosh PowerPoint</Application>
  <PresentationFormat>Widescreen</PresentationFormat>
  <Paragraphs>384</Paragraphs>
  <Slides>61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-apple-system</vt:lpstr>
      <vt:lpstr>AccordAlternate Bold</vt:lpstr>
      <vt:lpstr>AccordAlternate ExtraLight</vt:lpstr>
      <vt:lpstr>AccordAlternate Regular</vt:lpstr>
      <vt:lpstr>Arial</vt:lpstr>
      <vt:lpstr>Calibri</vt:lpstr>
      <vt:lpstr>Consolas</vt:lpstr>
      <vt:lpstr>Helvetica Neue</vt:lpstr>
      <vt:lpstr>inherit</vt:lpstr>
      <vt:lpstr>Wingdings,Sans-Serif</vt:lpstr>
      <vt:lpstr>Office Theme</vt:lpstr>
      <vt:lpstr>Office Theme</vt:lpstr>
      <vt:lpstr>Office Theme</vt:lpstr>
      <vt:lpstr>Golang</vt:lpstr>
      <vt:lpstr>Who are we?</vt:lpstr>
      <vt:lpstr>Our boss</vt:lpstr>
      <vt:lpstr>PowerPoint Presentation</vt:lpstr>
      <vt:lpstr>Basics agenda</vt:lpstr>
      <vt:lpstr>overview</vt:lpstr>
      <vt:lpstr>Overview</vt:lpstr>
      <vt:lpstr>The go command</vt:lpstr>
      <vt:lpstr>PowerPoint Presentation</vt:lpstr>
      <vt:lpstr>Variables</vt:lpstr>
      <vt:lpstr>PowerPoint Presentation</vt:lpstr>
      <vt:lpstr>PowerPoint Presentation</vt:lpstr>
      <vt:lpstr>Data types</vt:lpstr>
      <vt:lpstr>primitives</vt:lpstr>
      <vt:lpstr>PowerPoint Presentation</vt:lpstr>
      <vt:lpstr>Type Inference &amp; TYPE CASTING</vt:lpstr>
      <vt:lpstr>Arrays &amp; Slices</vt:lpstr>
      <vt:lpstr>PowerPoint Presentation</vt:lpstr>
      <vt:lpstr>Structs</vt:lpstr>
      <vt:lpstr>maps</vt:lpstr>
      <vt:lpstr>PowerPoint Presentation</vt:lpstr>
      <vt:lpstr>pointers</vt:lpstr>
      <vt:lpstr>PowerPoint Presentation</vt:lpstr>
      <vt:lpstr>Flow control</vt:lpstr>
      <vt:lpstr>IF</vt:lpstr>
      <vt:lpstr>Switch</vt:lpstr>
      <vt:lpstr>Switch</vt:lpstr>
      <vt:lpstr>Loops</vt:lpstr>
      <vt:lpstr>Loops</vt:lpstr>
      <vt:lpstr>Range Operator</vt:lpstr>
      <vt:lpstr>PowerPoint Presentation</vt:lpstr>
      <vt:lpstr>functions</vt:lpstr>
      <vt:lpstr>Functions</vt:lpstr>
      <vt:lpstr>Functions</vt:lpstr>
      <vt:lpstr>Functions</vt:lpstr>
      <vt:lpstr>ANONYMOUS FUNCTIONS</vt:lpstr>
      <vt:lpstr>ANONYMOUS FUNCTIONS</vt:lpstr>
      <vt:lpstr> DEFERRED FUNCTIONS</vt:lpstr>
      <vt:lpstr> DEFERRED Functions</vt:lpstr>
      <vt:lpstr>PowerPoint Presentation</vt:lpstr>
      <vt:lpstr>methods</vt:lpstr>
      <vt:lpstr>Methods</vt:lpstr>
      <vt:lpstr>Methods</vt:lpstr>
      <vt:lpstr>PowerPoint Presentation</vt:lpstr>
      <vt:lpstr>METHODS VS FUNCTIONS</vt:lpstr>
      <vt:lpstr>PACKAGES</vt:lpstr>
      <vt:lpstr>packages</vt:lpstr>
      <vt:lpstr>Access Modifiers</vt:lpstr>
      <vt:lpstr>Access Modifiers</vt:lpstr>
      <vt:lpstr>Modules</vt:lpstr>
      <vt:lpstr>PowerPoint Presentation</vt:lpstr>
      <vt:lpstr>Dependency Management</vt:lpstr>
      <vt:lpstr>Go.mod</vt:lpstr>
      <vt:lpstr>Initialization And dependencies</vt:lpstr>
      <vt:lpstr>PowerPoint Presentation</vt:lpstr>
      <vt:lpstr>Build</vt:lpstr>
      <vt:lpstr>PowerPoint Presentation</vt:lpstr>
      <vt:lpstr>PowerPoint Presentation</vt:lpstr>
      <vt:lpstr>PowerPoint Presentation</vt:lpstr>
      <vt:lpstr>Q &amp; A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Mayya Markova</cp:lastModifiedBy>
  <cp:revision>2</cp:revision>
  <dcterms:modified xsi:type="dcterms:W3CDTF">2023-06-29T13:39:34Z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0x0101004FE2915043E30E43AE6BD266BA7C260E</vt:lpwstr>
  </property>
  <property fmtid="{D5CDD505-2E9C-101B-9397-08002B2CF9AE}" pid="3" name="_dlc_DocIdItemGuid">
    <vt:lpwstr>732c15b1-e0e8-4f09-a025-c3db1f4402c4</vt:lpwstr>
  </property>
  <property fmtid="{D5CDD505-2E9C-101B-9397-08002B2CF9AE}" pid="4" name="AuthorIds_UIVersion_1536">
    <vt:lpwstr>29</vt:lpwstr>
  </property>
</Properties>
</file>